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93" r:id="rId5"/>
    <p:sldId id="291" r:id="rId6"/>
    <p:sldId id="287" r:id="rId7"/>
    <p:sldId id="290" r:id="rId8"/>
    <p:sldId id="294" r:id="rId9"/>
    <p:sldId id="292" r:id="rId10"/>
    <p:sldId id="288" r:id="rId11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4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6FE00-D95E-41D3-9944-F488E56112AA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DDF9B-F1AC-4B7E-84F6-04631E9D1A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68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D20-F708-4289-B385-598376F12070}" type="datetime1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2F19-447C-42E8-AD7B-766DC9FB9555}" type="datetime1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A7C5-7001-4CF0-A82A-D281E4CA0DA7}" type="datetime1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668C-0F67-4ED8-8B47-935804D0CAD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26/11/2018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9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1F1E-8687-4042-8A75-0BEB1314993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26/11/2018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0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F7AF-073C-40BB-A8A2-0B0E4B7C717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26/11/2018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7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8541-C631-4500-A240-1CE24784E0E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26/11/2018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28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73A-B85A-4EA0-A932-E5C586B9975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26/11/2018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93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803-8368-464F-A4CD-CC38C6CA884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26/11/2018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53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70CA-0E7E-450F-A95A-542E551C574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26/11/2018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63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68B-EC56-498A-8D3A-AB9196C34B8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26/11/2018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95C0-32DF-497D-8A57-175DFA4DEA56}" type="datetime1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00B9-6752-4C64-B2CA-E11A085C3DB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26/11/2018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46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A907-FA80-4C1F-8849-C456D74940F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26/11/2018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66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B749-23AB-4312-9E32-DEA65CBFE55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26/11/2018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5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52AD-F409-4351-B758-ED3F4A74DE02}" type="datetime1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2347-876C-4605-B626-BE1232423BAF}" type="datetime1">
              <a:rPr lang="it-IT" smtClean="0"/>
              <a:t>26/11/2018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0D98-763C-4F27-BEF7-1CACB470BEBF}" type="datetime1">
              <a:rPr lang="it-IT" smtClean="0"/>
              <a:t>26/11/2018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3456-A7EA-44A1-A8A4-C7C0A1E445ED}" type="datetime1">
              <a:rPr lang="it-IT" smtClean="0"/>
              <a:t>26/11/2018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9130-ECB9-4218-88DB-934701AB826C}" type="datetime1">
              <a:rPr lang="it-IT" smtClean="0"/>
              <a:t>26/11/2018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8DC1-6B00-46D4-811B-2C370D702AB8}" type="datetime1">
              <a:rPr lang="it-IT" smtClean="0"/>
              <a:t>26/11/2018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498E-0AFC-47B1-B373-58E41A07A46A}" type="datetime1">
              <a:rPr lang="it-IT" smtClean="0"/>
              <a:t>26/11/2018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dpi="0" rotWithShape="1">
              <a:blip r:embed="rId13"/>
              <a:srcRect/>
              <a:stretch>
                <a:fillRect/>
              </a:stretch>
            </a:blipFill>
          </mc:Choice>
          <mc:Fallback>
            <a:blipFill dpi="0" rotWithShape="1">
              <a:blip r:embed="rId14"/>
              <a:srcRect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13FAD-8EC3-4FCE-A06B-8BD3769ED38C}" type="datetime1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dpi="0" rotWithShape="1">
              <a:blip r:embed="rId13"/>
              <a:srcRect/>
              <a:stretch>
                <a:fillRect/>
              </a:stretch>
            </a:blipFill>
          </mc:Choice>
          <mc:Fallback>
            <a:blipFill dpi="0" rotWithShape="1">
              <a:blip r:embed="rId14"/>
              <a:srcRect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80618-DC3E-4E41-A859-84D15BC552E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26/11/2018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AB1AE-95FE-9741-A3C1-088B0B2B930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6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dpi="0" rotWithShape="1">
              <a:blip r:embed="rId2"/>
              <a:srcRect/>
              <a:stretch>
                <a:fillRect/>
              </a:stretch>
            </a:blipFill>
          </mc:Choice>
          <mc:Fallback>
            <a:blipFill dpi="0" rotWithShape="1">
              <a:blip r:embed="rId3"/>
              <a:srcRect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1638" y="3262508"/>
            <a:ext cx="871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ero Matics Regular"/>
                <a:cs typeface="Aero Matics Regular"/>
              </a:rPr>
              <a:t>Azione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ero Matics Regular"/>
                <a:cs typeface="Aero Matics Regular"/>
              </a:rPr>
              <a:t> B5 - Report on Ante and Post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ero Matics Regular"/>
                <a:cs typeface="Aero Matics Regular"/>
              </a:rPr>
              <a:t>operam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ero Matics Regular"/>
                <a:cs typeface="Aero Matics Regular"/>
              </a:rPr>
              <a:t> data collection</a:t>
            </a:r>
          </a:p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Aero Matics Regular"/>
                <a:cs typeface="Aero Matics Regular"/>
              </a:rPr>
              <a:t>Vienrose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Aero Matics Regular"/>
              <a:cs typeface="Aero Matics Regular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1638" y="6478732"/>
            <a:ext cx="1747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i="1" dirty="0">
                <a:solidFill>
                  <a:schemeClr val="bg1"/>
                </a:solidFill>
                <a:latin typeface="Aero Matics Regular"/>
                <a:cs typeface="Aero Matics Regular"/>
              </a:rPr>
              <a:t>Monza, 13 ottobre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dpi="0" rotWithShape="1">
              <a:blip r:embed="rId2"/>
              <a:srcRect/>
              <a:stretch>
                <a:fillRect/>
              </a:stretch>
            </a:blipFill>
          </mc:Choice>
          <mc:Fallback>
            <a:blipFill dpi="0" rotWithShape="1">
              <a:blip r:embed="rId3"/>
              <a:srcRect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04081" y="618479"/>
            <a:ext cx="760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white"/>
                </a:solidFill>
                <a:latin typeface="Aero Matics Regular"/>
                <a:cs typeface="Aero Matics Regular"/>
              </a:rPr>
              <a:t>Azione</a:t>
            </a:r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B5 - Report on Ante and Post </a:t>
            </a:r>
            <a:r>
              <a:rPr lang="en-US" sz="1200" dirty="0" err="1">
                <a:solidFill>
                  <a:prstClr val="white"/>
                </a:solidFill>
                <a:latin typeface="Aero Matics Regular"/>
                <a:cs typeface="Aero Matics Regular"/>
              </a:rPr>
              <a:t>operam</a:t>
            </a:r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data collection</a:t>
            </a:r>
          </a:p>
          <a:p>
            <a:r>
              <a:rPr lang="it-IT" sz="1200" dirty="0">
                <a:solidFill>
                  <a:prstClr val="white"/>
                </a:solidFill>
                <a:latin typeface="Aero Matics Italic"/>
                <a:cs typeface="Aero Matics Regular"/>
              </a:rPr>
              <a:t>VIENROSE</a:t>
            </a:r>
            <a:endParaRPr lang="it-IT" sz="1200" dirty="0">
              <a:solidFill>
                <a:prstClr val="white"/>
              </a:solidFill>
              <a:latin typeface="Aero Matics Italic"/>
              <a:cs typeface="Aero Matics Italic"/>
            </a:endParaRPr>
          </a:p>
          <a:p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</a:t>
            </a:r>
            <a:endParaRPr lang="it-IT" sz="1200" dirty="0">
              <a:solidFill>
                <a:prstClr val="white"/>
              </a:solidFill>
              <a:latin typeface="Aero Matics Regular"/>
              <a:cs typeface="Aero Matics Regular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65620" y="6375400"/>
            <a:ext cx="2133600" cy="365125"/>
          </a:xfrm>
        </p:spPr>
        <p:txBody>
          <a:bodyPr/>
          <a:lstStyle/>
          <a:p>
            <a:fld id="{CC2AB1AE-95FE-9741-A3C1-088B0B2B9307}" type="slidenum">
              <a:rPr lang="it-IT" b="1" smtClean="0">
                <a:solidFill>
                  <a:schemeClr val="tx1"/>
                </a:solidFill>
              </a:rPr>
              <a:pPr/>
              <a:t>2</a:t>
            </a:fld>
            <a:endParaRPr lang="it-IT" b="1">
              <a:solidFill>
                <a:schemeClr val="tx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34006" y="1646160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600" b="1" dirty="0">
                <a:solidFill>
                  <a:srgbClr val="336699"/>
                </a:solidFill>
                <a:latin typeface="Tahoma" pitchFamily="-109" charset="0"/>
              </a:rPr>
              <a:t>Azione B5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600" b="1" dirty="0">
                <a:solidFill>
                  <a:srgbClr val="336699"/>
                </a:solidFill>
                <a:latin typeface="Tahoma" pitchFamily="-109" charset="0"/>
              </a:rPr>
              <a:t>Report on Ante and Post </a:t>
            </a:r>
            <a:r>
              <a:rPr lang="it-IT" altLang="en-US" sz="1600" b="1" dirty="0" err="1">
                <a:solidFill>
                  <a:srgbClr val="336699"/>
                </a:solidFill>
                <a:latin typeface="Tahoma" pitchFamily="-109" charset="0"/>
              </a:rPr>
              <a:t>operam</a:t>
            </a:r>
            <a:r>
              <a:rPr lang="it-IT" altLang="en-US" sz="1600" b="1" dirty="0">
                <a:solidFill>
                  <a:srgbClr val="336699"/>
                </a:solidFill>
                <a:latin typeface="Tahoma" pitchFamily="-109" charset="0"/>
              </a:rPr>
              <a:t> data collection – 2019 VIENROSE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 sz="1600" b="1" dirty="0">
              <a:solidFill>
                <a:srgbClr val="336699"/>
              </a:solidFill>
              <a:latin typeface="Tahoma" pitchFamily="-10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B5.1 Smart continuous monitoring  by prototype system on noise and system's check - UNIFI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B5.2 Noise and </a:t>
            </a:r>
            <a:r>
              <a:rPr lang="fr-FR" sz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Traffic</a:t>
            </a:r>
            <a:r>
              <a:rPr lang="fr-FR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 ante /ex post monitoring -  VIENROSE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B5.3 Air </a:t>
            </a:r>
            <a:r>
              <a:rPr lang="it-IT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ex ante/ex post </a:t>
            </a:r>
            <a:r>
              <a:rPr lang="it-IT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monitoring</a:t>
            </a: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ISPRA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B5.4 Health ex ante /ex post </a:t>
            </a:r>
            <a:r>
              <a:rPr lang="it-IT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monitoring-</a:t>
            </a: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UNIFI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B5.5 </a:t>
            </a:r>
            <a:r>
              <a:rPr lang="it-IT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Bottom</a:t>
            </a: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up </a:t>
            </a:r>
            <a:r>
              <a:rPr lang="it-IT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actions</a:t>
            </a: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ex ante/ex post people </a:t>
            </a:r>
            <a:r>
              <a:rPr lang="it-IT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participation</a:t>
            </a: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MONZA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B5.6 Air Quality </a:t>
            </a:r>
            <a:r>
              <a:rPr lang="en-US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modelling</a:t>
            </a:r>
            <a:r>
              <a: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ISPRA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B5.7 Intermediate assessment and Top down/Bottom up overall data collection and systematization  - VIENROSE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Deliverable</a:t>
            </a: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Report on Ante and Post </a:t>
            </a:r>
            <a:r>
              <a:rPr lang="it-IT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Operam</a:t>
            </a: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09/2019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Milestones</a:t>
            </a: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Pilot</a:t>
            </a: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area Ante </a:t>
            </a:r>
            <a:r>
              <a:rPr lang="it-IT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operam</a:t>
            </a: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it-IT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completion</a:t>
            </a: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03/2018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Pilot</a:t>
            </a: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area Post </a:t>
            </a:r>
            <a:r>
              <a:rPr lang="it-IT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operam</a:t>
            </a: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data collection </a:t>
            </a:r>
            <a:r>
              <a:rPr lang="it-IT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completion</a:t>
            </a:r>
            <a:r>
              <a:rPr lang="it-IT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09/2019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1638" y="6478732"/>
            <a:ext cx="1747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>
                <a:solidFill>
                  <a:schemeClr val="accent1"/>
                </a:solidFill>
                <a:latin typeface="Aero Matics Regular"/>
                <a:cs typeface="Aero Matics Regular"/>
              </a:rPr>
              <a:t>Monza, 13 ottobre 2017</a:t>
            </a:r>
          </a:p>
        </p:txBody>
      </p:sp>
    </p:spTree>
    <p:extLst>
      <p:ext uri="{BB962C8B-B14F-4D97-AF65-F5344CB8AC3E}">
        <p14:creationId xmlns:p14="http://schemas.microsoft.com/office/powerpoint/2010/main" val="419880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dpi="0" rotWithShape="1">
              <a:blip r:embed="rId2"/>
              <a:srcRect/>
              <a:stretch>
                <a:fillRect/>
              </a:stretch>
            </a:blipFill>
          </mc:Choice>
          <mc:Fallback>
            <a:blipFill dpi="0" rotWithShape="1">
              <a:blip r:embed="rId3"/>
              <a:srcRect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04081" y="618479"/>
            <a:ext cx="760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white"/>
                </a:solidFill>
                <a:latin typeface="Aero Matics Regular"/>
                <a:cs typeface="Aero Matics Regular"/>
              </a:rPr>
              <a:t>Azione</a:t>
            </a:r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B5 - Report on Ante and Post </a:t>
            </a:r>
            <a:r>
              <a:rPr lang="en-US" sz="1200" dirty="0" err="1">
                <a:solidFill>
                  <a:prstClr val="white"/>
                </a:solidFill>
                <a:latin typeface="Aero Matics Regular"/>
                <a:cs typeface="Aero Matics Regular"/>
              </a:rPr>
              <a:t>operam</a:t>
            </a:r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data collection</a:t>
            </a:r>
          </a:p>
          <a:p>
            <a:r>
              <a:rPr lang="it-IT" sz="1200" dirty="0">
                <a:solidFill>
                  <a:prstClr val="white"/>
                </a:solidFill>
                <a:latin typeface="Aero Matics Italic"/>
                <a:cs typeface="Aero Matics Regular"/>
              </a:rPr>
              <a:t>VIENROSE</a:t>
            </a:r>
            <a:endParaRPr lang="it-IT" sz="1200" dirty="0">
              <a:solidFill>
                <a:prstClr val="white"/>
              </a:solidFill>
              <a:latin typeface="Aero Matics Italic"/>
              <a:cs typeface="Aero Matics Italic"/>
            </a:endParaRPr>
          </a:p>
          <a:p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</a:t>
            </a:r>
            <a:endParaRPr lang="it-IT" sz="1200" dirty="0">
              <a:solidFill>
                <a:prstClr val="white"/>
              </a:solidFill>
              <a:latin typeface="Aero Matics Regular"/>
              <a:cs typeface="Aero Matics Regular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65620" y="6375400"/>
            <a:ext cx="2133600" cy="365125"/>
          </a:xfrm>
        </p:spPr>
        <p:txBody>
          <a:bodyPr/>
          <a:lstStyle/>
          <a:p>
            <a:fld id="{CC2AB1AE-95FE-9741-A3C1-088B0B2B9307}" type="slidenum">
              <a:rPr lang="it-IT" b="1" smtClean="0">
                <a:solidFill>
                  <a:schemeClr val="tx1"/>
                </a:solidFill>
              </a:rPr>
              <a:pPr/>
              <a:t>3</a:t>
            </a:fld>
            <a:endParaRPr lang="it-IT" b="1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05" y="2332990"/>
            <a:ext cx="5402230" cy="36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60041" y="1315677"/>
            <a:ext cx="862045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/>
              <a:t>Campagna di monitoraggio di lungo periodo:</a:t>
            </a:r>
            <a:endParaRPr lang="it-IT" sz="1100" dirty="0"/>
          </a:p>
          <a:p>
            <a:r>
              <a:rPr lang="it-IT" sz="1100" dirty="0"/>
              <a:t>monitoraggio fonometrico e conteggio dei flussi di traffico di durata settimanale in 2 postazioni</a:t>
            </a:r>
          </a:p>
          <a:p>
            <a:endParaRPr lang="it-IT" sz="1100" b="1" dirty="0"/>
          </a:p>
          <a:p>
            <a:r>
              <a:rPr lang="it-IT" sz="1100" b="1" dirty="0"/>
              <a:t>Campagna di monitoraggio di breve periodo (SPOT):</a:t>
            </a:r>
            <a:r>
              <a:rPr lang="it-IT" sz="1100" dirty="0"/>
              <a:t> </a:t>
            </a:r>
          </a:p>
          <a:p>
            <a:r>
              <a:rPr lang="it-IT" sz="1100" dirty="0"/>
              <a:t>monitoraggio fonometrico e conteggio dei flussi di traffico di breve durata (1 ora) in 10 postazioni</a:t>
            </a:r>
          </a:p>
        </p:txBody>
      </p:sp>
      <p:sp>
        <p:nvSpPr>
          <p:cNvPr id="4" name="Ovale 3"/>
          <p:cNvSpPr/>
          <p:nvPr/>
        </p:nvSpPr>
        <p:spPr>
          <a:xfrm>
            <a:off x="3467100" y="2540000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82241" y="1987550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82241" y="1450975"/>
            <a:ext cx="1778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117975" y="3036887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4133532" y="3357558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4361493" y="3523612"/>
            <a:ext cx="1778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4561202" y="3607432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4383402" y="4359273"/>
            <a:ext cx="1778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4534851" y="4448165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5041263" y="4927597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378200" y="4442136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5841363" y="2958144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2576344" y="6097226"/>
            <a:ext cx="37392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i="1" dirty="0"/>
              <a:t>Planimetria con indicazione delle postazioni di monitoraggio</a:t>
            </a:r>
          </a:p>
          <a:p>
            <a:pPr algn="ctr"/>
            <a:r>
              <a:rPr lang="it-IT" sz="1100" i="1" dirty="0"/>
              <a:t>(Eseguite nel mese di Giugno 2017)</a:t>
            </a:r>
          </a:p>
          <a:p>
            <a:r>
              <a:rPr lang="it-IT" sz="1100" dirty="0"/>
              <a:t> 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612441" y="1468077"/>
            <a:ext cx="8620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100" dirty="0"/>
          </a:p>
        </p:txBody>
      </p:sp>
      <p:sp>
        <p:nvSpPr>
          <p:cNvPr id="22" name="Ovale 21"/>
          <p:cNvSpPr/>
          <p:nvPr/>
        </p:nvSpPr>
        <p:spPr>
          <a:xfrm>
            <a:off x="3381057" y="3509958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321638" y="6478732"/>
            <a:ext cx="1747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>
                <a:solidFill>
                  <a:schemeClr val="accent1"/>
                </a:solidFill>
                <a:latin typeface="Aero Matics Regular"/>
                <a:cs typeface="Aero Matics Regular"/>
              </a:rPr>
              <a:t>Monza, 13 ottobre 2017</a:t>
            </a:r>
          </a:p>
        </p:txBody>
      </p:sp>
      <p:pic>
        <p:nvPicPr>
          <p:cNvPr id="1026" name="Picture 2" descr="Y:\UTENTI\PROGETTI_FINANZIATI\PROGETTI_FINANZ_INTERNAZIONALI\PROGETTI_FINANZIATI\LIFE 2015_ENV_IT_586_MONZA\area di studio MONZA\area di 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30" y="1360165"/>
            <a:ext cx="2663190" cy="199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7403614" y="3357558"/>
            <a:ext cx="9096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i="1" dirty="0"/>
              <a:t>Area Pilota</a:t>
            </a:r>
          </a:p>
          <a:p>
            <a:r>
              <a:rPr lang="it-IT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080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dpi="0" rotWithShape="1">
              <a:blip r:embed="rId2"/>
              <a:srcRect/>
              <a:stretch>
                <a:fillRect/>
              </a:stretch>
            </a:blipFill>
          </mc:Choice>
          <mc:Fallback>
            <a:blipFill dpi="0" rotWithShape="1">
              <a:blip r:embed="rId3"/>
              <a:srcRect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204081" y="618479"/>
            <a:ext cx="760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white"/>
                </a:solidFill>
                <a:latin typeface="Aero Matics Regular"/>
                <a:cs typeface="Aero Matics Regular"/>
              </a:rPr>
              <a:t>Azione</a:t>
            </a:r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B5 - Report on Ante and Post </a:t>
            </a:r>
            <a:r>
              <a:rPr lang="en-US" sz="1200" dirty="0" err="1">
                <a:solidFill>
                  <a:prstClr val="white"/>
                </a:solidFill>
                <a:latin typeface="Aero Matics Regular"/>
                <a:cs typeface="Aero Matics Regular"/>
              </a:rPr>
              <a:t>operam</a:t>
            </a:r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data collection</a:t>
            </a:r>
          </a:p>
          <a:p>
            <a:r>
              <a:rPr lang="it-IT" sz="1200" dirty="0">
                <a:solidFill>
                  <a:prstClr val="white"/>
                </a:solidFill>
                <a:latin typeface="Aero Matics Italic"/>
                <a:cs typeface="Aero Matics Regular"/>
              </a:rPr>
              <a:t>VIENROSE</a:t>
            </a:r>
            <a:endParaRPr lang="it-IT" sz="1200" dirty="0">
              <a:solidFill>
                <a:prstClr val="white"/>
              </a:solidFill>
              <a:latin typeface="Aero Matics Italic"/>
              <a:cs typeface="Aero Matics Italic"/>
            </a:endParaRPr>
          </a:p>
          <a:p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</a:t>
            </a:r>
            <a:endParaRPr lang="it-IT" sz="1200" dirty="0">
              <a:solidFill>
                <a:prstClr val="white"/>
              </a:solidFill>
              <a:latin typeface="Aero Matics Regular"/>
              <a:cs typeface="Aero Matics Regular"/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9"/>
          <a:stretch/>
        </p:blipFill>
        <p:spPr bwMode="auto">
          <a:xfrm>
            <a:off x="4523890" y="1962149"/>
            <a:ext cx="462011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/>
          <a:stretch/>
        </p:blipFill>
        <p:spPr bwMode="auto">
          <a:xfrm>
            <a:off x="426098" y="1962149"/>
            <a:ext cx="4097792" cy="352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030627" y="1563212"/>
            <a:ext cx="32079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i="1" dirty="0"/>
              <a:t>Scheda tipo  - Ubicazione postazioni di monitoraggio fonometrico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266920" y="1553689"/>
            <a:ext cx="33778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i="1" dirty="0"/>
              <a:t>Scheda tipo – Ubicazione postazioni di monitoraggio flussi di traffico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3037184" y="5581537"/>
            <a:ext cx="35150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/>
              <a:t>Campagna di monitoraggio di lungo periodo:</a:t>
            </a:r>
            <a:endParaRPr lang="it-IT" sz="1100" dirty="0"/>
          </a:p>
          <a:p>
            <a:endParaRPr lang="it-IT" sz="1100" b="1" dirty="0"/>
          </a:p>
          <a:p>
            <a:r>
              <a:rPr lang="it-IT" sz="1100" b="1" dirty="0"/>
              <a:t>Campagna di monitoraggio di breve periodo (SPOT):</a:t>
            </a:r>
            <a:r>
              <a:rPr lang="it-IT" sz="1100" dirty="0"/>
              <a:t> </a:t>
            </a:r>
          </a:p>
        </p:txBody>
      </p:sp>
      <p:sp>
        <p:nvSpPr>
          <p:cNvPr id="21" name="Ovale 20"/>
          <p:cNvSpPr/>
          <p:nvPr/>
        </p:nvSpPr>
        <p:spPr>
          <a:xfrm>
            <a:off x="2859384" y="5969978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2859384" y="5638799"/>
            <a:ext cx="1778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248298" y="2785109"/>
            <a:ext cx="1778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248298" y="4503128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4630017" y="2861309"/>
            <a:ext cx="1778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4616914" y="4426928"/>
            <a:ext cx="1778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321638" y="6478732"/>
            <a:ext cx="1747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>
                <a:solidFill>
                  <a:schemeClr val="accent1"/>
                </a:solidFill>
                <a:latin typeface="Aero Matics Regular"/>
                <a:cs typeface="Aero Matics Regular"/>
              </a:rPr>
              <a:t>Monza, 13 ottobre 2017</a:t>
            </a:r>
          </a:p>
        </p:txBody>
      </p:sp>
    </p:spTree>
    <p:extLst>
      <p:ext uri="{BB962C8B-B14F-4D97-AF65-F5344CB8AC3E}">
        <p14:creationId xmlns:p14="http://schemas.microsoft.com/office/powerpoint/2010/main" val="359248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dpi="0" rotWithShape="1">
              <a:blip r:embed="rId2"/>
              <a:srcRect/>
              <a:stretch>
                <a:fillRect/>
              </a:stretch>
            </a:blipFill>
          </mc:Choice>
          <mc:Fallback>
            <a:blipFill dpi="0" rotWithShape="1">
              <a:blip r:embed="rId3"/>
              <a:srcRect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137406" y="618479"/>
            <a:ext cx="760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white"/>
                </a:solidFill>
                <a:latin typeface="Aero Matics Regular"/>
                <a:cs typeface="Aero Matics Regular"/>
              </a:rPr>
              <a:t>Azione</a:t>
            </a:r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B5 - Report on Ante and Post </a:t>
            </a:r>
            <a:r>
              <a:rPr lang="en-US" sz="1200" dirty="0" err="1">
                <a:solidFill>
                  <a:prstClr val="white"/>
                </a:solidFill>
                <a:latin typeface="Aero Matics Regular"/>
                <a:cs typeface="Aero Matics Regular"/>
              </a:rPr>
              <a:t>operam</a:t>
            </a:r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data collection</a:t>
            </a:r>
          </a:p>
          <a:p>
            <a:r>
              <a:rPr lang="it-IT" sz="1200" dirty="0">
                <a:solidFill>
                  <a:prstClr val="white"/>
                </a:solidFill>
                <a:latin typeface="Aero Matics Italic"/>
                <a:cs typeface="Aero Matics Regular"/>
              </a:rPr>
              <a:t>VIENROSE</a:t>
            </a:r>
            <a:endParaRPr lang="it-IT" sz="1200" dirty="0">
              <a:solidFill>
                <a:prstClr val="white"/>
              </a:solidFill>
              <a:latin typeface="Aero Matics Italic"/>
              <a:cs typeface="Aero Matics Italic"/>
            </a:endParaRPr>
          </a:p>
          <a:p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</a:t>
            </a:r>
            <a:endParaRPr lang="it-IT" sz="1200" dirty="0">
              <a:solidFill>
                <a:prstClr val="white"/>
              </a:solidFill>
              <a:latin typeface="Aero Matics Regular"/>
              <a:cs typeface="Aero Matics Regular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172789"/>
              </p:ext>
            </p:extLst>
          </p:nvPr>
        </p:nvGraphicFramePr>
        <p:xfrm>
          <a:off x="714375" y="1542247"/>
          <a:ext cx="7724775" cy="35131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8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5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it-IT" sz="1000" spc="0" dirty="0">
                          <a:effectLst/>
                        </a:rPr>
                        <a:t>ID postazione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it-IT" sz="1000" spc="0" dirty="0">
                          <a:effectLst/>
                        </a:rPr>
                        <a:t>Toponimo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it-IT" sz="1000" spc="0">
                          <a:effectLst/>
                        </a:rPr>
                        <a:t>Data monitoraggio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it-IT" sz="1000" spc="0">
                          <a:effectLst/>
                        </a:rPr>
                        <a:t>Durata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it-IT" sz="1000" spc="0">
                          <a:effectLst/>
                        </a:rPr>
                        <a:t>Tipologia di monitoraggio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it-IT" sz="1000" spc="0">
                          <a:effectLst/>
                        </a:rPr>
                        <a:t>Inizio e fine misura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it-IT" sz="1100" spc="0">
                          <a:effectLst/>
                        </a:rPr>
                        <a:t>P01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Centro Civico di Viale Libertà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0" dirty="0">
                          <a:effectLst/>
                        </a:rPr>
                        <a:t>15-23/05/2017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Lungo periodo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Fonometrico </a:t>
                      </a:r>
                      <a:endParaRPr lang="it-IT" sz="1200" spc="-1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Flussi di traffico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15/05/2017  09:44:35</a:t>
                      </a:r>
                      <a:endParaRPr lang="it-IT" sz="1200" spc="-1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23/05/2017  11:11:01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it-IT" sz="1100" spc="0">
                          <a:effectLst/>
                        </a:rPr>
                        <a:t>P02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Scuola infanzia “Modigliani”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it-IT" sz="1000" spc="0" dirty="0">
                          <a:effectLst/>
                        </a:rPr>
                        <a:t>15-22/05/2017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Lungo periodo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Fonometrico </a:t>
                      </a:r>
                      <a:endParaRPr lang="it-IT" sz="1200" spc="-1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Flussi di traffico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15/05/2017  12:11:23</a:t>
                      </a:r>
                      <a:endParaRPr lang="it-IT" sz="1200" spc="-1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22/05/2017  07:37:45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it-IT" sz="1100" spc="0">
                          <a:effectLst/>
                        </a:rPr>
                        <a:t>Mis001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Centro Civico di Viale Libertà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0" dirty="0">
                          <a:effectLst/>
                        </a:rPr>
                        <a:t>17/05/2017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Spot 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Fonometrico </a:t>
                      </a:r>
                      <a:endParaRPr lang="it-IT" sz="1200" spc="-1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Flussi di traffico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17/05/2017  08:07:16</a:t>
                      </a:r>
                      <a:endParaRPr lang="it-IT" sz="1200" spc="-1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17/05/2017  09:07:16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it-IT" sz="1100" spc="0">
                          <a:effectLst/>
                        </a:rPr>
                        <a:t>Mis002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Viale Libertà n. 93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0" dirty="0">
                          <a:effectLst/>
                        </a:rPr>
                        <a:t>17/05/2017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Spot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Fonometrico </a:t>
                      </a:r>
                      <a:endParaRPr lang="it-IT" sz="1200" spc="-1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Flussi di traffico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17/05/2017  11:14:14</a:t>
                      </a:r>
                      <a:endParaRPr lang="it-IT" sz="1200" spc="-1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17/05/2017  12:14:14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it-IT" sz="1100" spc="0">
                          <a:effectLst/>
                        </a:rPr>
                        <a:t>Mis003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Via Gallarana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0">
                          <a:effectLst/>
                        </a:rPr>
                        <a:t>17/05/2017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Spot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Fonometrico </a:t>
                      </a:r>
                      <a:endParaRPr lang="it-IT" sz="1200" spc="-1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Flussi di traffico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17/05/2017  13:41:01</a:t>
                      </a:r>
                      <a:endParaRPr lang="it-IT" sz="1200" spc="-1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17/05/2017  14:41:01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it-IT" sz="1100" spc="0">
                          <a:effectLst/>
                        </a:rPr>
                        <a:t>Mis004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Via della Guerrina n. 31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0">
                          <a:effectLst/>
                        </a:rPr>
                        <a:t>17/05/2017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Spot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Fonometrico </a:t>
                      </a:r>
                      <a:endParaRPr lang="it-IT" sz="1200" spc="-1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Flussi di traffico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17/05/2017  13:41:01</a:t>
                      </a:r>
                      <a:endParaRPr lang="it-IT" sz="1200" spc="-1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17/05/2017  14:41:01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it-IT" sz="1100" spc="0">
                          <a:effectLst/>
                        </a:rPr>
                        <a:t>Mis005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Scuola infanzia “Modigliani”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0">
                          <a:effectLst/>
                        </a:rPr>
                        <a:t>17/05/2017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Spot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Fonometrico </a:t>
                      </a:r>
                      <a:endParaRPr lang="it-IT" sz="1200" spc="-1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Flussi di traffico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17/05/2017  15:54:58</a:t>
                      </a:r>
                      <a:endParaRPr lang="it-IT" sz="1200" spc="-1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17/05/2017  16:54:08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it-IT" sz="1100" spc="0">
                          <a:effectLst/>
                        </a:rPr>
                        <a:t>…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 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 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 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 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 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it-IT" sz="1100" spc="0">
                          <a:effectLst/>
                        </a:rPr>
                        <a:t>…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 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 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 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>
                          <a:effectLst/>
                        </a:rPr>
                        <a:t> </a:t>
                      </a:r>
                      <a:endParaRPr lang="it-IT" sz="1200" spc="-1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it-IT" sz="1000" spc="-10" dirty="0">
                          <a:effectLst/>
                        </a:rPr>
                        <a:t> </a:t>
                      </a:r>
                      <a:endParaRPr lang="it-IT" sz="1200" spc="-1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2721" marR="4272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3714428" y="1253984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/>
              <a:t>Scheda tipo - Scenari di monitoraggio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014238" y="5493387"/>
            <a:ext cx="40056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/>
              <a:t>Campagna di monitoraggio di lungo periodo  (Settimanale)</a:t>
            </a:r>
            <a:endParaRPr lang="it-IT" sz="1100" dirty="0"/>
          </a:p>
          <a:p>
            <a:endParaRPr lang="it-IT" sz="1100" b="1" dirty="0"/>
          </a:p>
          <a:p>
            <a:r>
              <a:rPr lang="it-IT" sz="1100" b="1" dirty="0"/>
              <a:t>Campagna di monitoraggio di breve periodo  (Spot)</a:t>
            </a:r>
            <a:r>
              <a:rPr lang="it-IT" sz="1100" dirty="0"/>
              <a:t> </a:t>
            </a:r>
          </a:p>
        </p:txBody>
      </p:sp>
      <p:sp>
        <p:nvSpPr>
          <p:cNvPr id="14" name="Ovale 13"/>
          <p:cNvSpPr/>
          <p:nvPr/>
        </p:nvSpPr>
        <p:spPr>
          <a:xfrm>
            <a:off x="2861667" y="5872164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861667" y="5561624"/>
            <a:ext cx="1778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478619" y="2137182"/>
            <a:ext cx="1778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478619" y="2476044"/>
            <a:ext cx="1778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478619" y="2852522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478619" y="3225902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478619" y="3561182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478619" y="3919322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478619" y="4269842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321638" y="6478732"/>
            <a:ext cx="1747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>
                <a:solidFill>
                  <a:schemeClr val="accent1"/>
                </a:solidFill>
                <a:latin typeface="Aero Matics Regular"/>
                <a:cs typeface="Aero Matics Regular"/>
              </a:rPr>
              <a:t>Monza, 13 ottobre 2017</a:t>
            </a:r>
          </a:p>
        </p:txBody>
      </p:sp>
    </p:spTree>
    <p:extLst>
      <p:ext uri="{BB962C8B-B14F-4D97-AF65-F5344CB8AC3E}">
        <p14:creationId xmlns:p14="http://schemas.microsoft.com/office/powerpoint/2010/main" val="239023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dpi="0" rotWithShape="1">
              <a:blip r:embed="rId2"/>
              <a:srcRect/>
              <a:stretch>
                <a:fillRect/>
              </a:stretch>
            </a:blipFill>
          </mc:Choice>
          <mc:Fallback>
            <a:blipFill dpi="0" rotWithShape="1">
              <a:blip r:embed="rId3"/>
              <a:srcRect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204081" y="618479"/>
            <a:ext cx="760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white"/>
                </a:solidFill>
                <a:latin typeface="Aero Matics Regular"/>
                <a:cs typeface="Aero Matics Regular"/>
              </a:rPr>
              <a:t>Azione</a:t>
            </a:r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B5 - Report on Ante and Post </a:t>
            </a:r>
            <a:r>
              <a:rPr lang="en-US" sz="1200" dirty="0" err="1">
                <a:solidFill>
                  <a:prstClr val="white"/>
                </a:solidFill>
                <a:latin typeface="Aero Matics Regular"/>
                <a:cs typeface="Aero Matics Regular"/>
              </a:rPr>
              <a:t>operam</a:t>
            </a:r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data collection</a:t>
            </a:r>
          </a:p>
          <a:p>
            <a:r>
              <a:rPr lang="it-IT" sz="1200" dirty="0">
                <a:solidFill>
                  <a:prstClr val="white"/>
                </a:solidFill>
                <a:latin typeface="Aero Matics Italic"/>
                <a:cs typeface="Aero Matics Regular"/>
              </a:rPr>
              <a:t>VIENROSE</a:t>
            </a:r>
            <a:endParaRPr lang="it-IT" sz="1200" dirty="0">
              <a:solidFill>
                <a:prstClr val="white"/>
              </a:solidFill>
              <a:latin typeface="Aero Matics Italic"/>
              <a:cs typeface="Aero Matics Italic"/>
            </a:endParaRPr>
          </a:p>
          <a:p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</a:t>
            </a:r>
            <a:endParaRPr lang="it-IT" sz="1200" dirty="0">
              <a:solidFill>
                <a:prstClr val="white"/>
              </a:solidFill>
              <a:latin typeface="Aero Matics Regular"/>
              <a:cs typeface="Aero Matics Regular"/>
            </a:endParaRP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379109"/>
            <a:ext cx="3444839" cy="505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44" y="1683909"/>
            <a:ext cx="4241487" cy="40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ttangolo 26"/>
          <p:cNvSpPr/>
          <p:nvPr/>
        </p:nvSpPr>
        <p:spPr>
          <a:xfrm>
            <a:off x="1333178" y="114169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/>
              <a:t>Scheda tipo - Scenari di monitoraggio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5629846" y="1396858"/>
            <a:ext cx="2592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/>
              <a:t>Scheda tipo – Risultati Scenari di monitoraggio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4911511" y="5948098"/>
            <a:ext cx="35150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/>
              <a:t>Campagna di monitoraggio di lungo periodo</a:t>
            </a:r>
            <a:endParaRPr lang="it-IT" sz="1100" dirty="0"/>
          </a:p>
          <a:p>
            <a:endParaRPr lang="it-IT" sz="1100" b="1" dirty="0"/>
          </a:p>
          <a:p>
            <a:endParaRPr lang="it-IT" sz="1100" b="1" dirty="0"/>
          </a:p>
        </p:txBody>
      </p:sp>
      <p:sp>
        <p:nvSpPr>
          <p:cNvPr id="30" name="Ovale 29"/>
          <p:cNvSpPr/>
          <p:nvPr/>
        </p:nvSpPr>
        <p:spPr>
          <a:xfrm>
            <a:off x="4714626" y="5956825"/>
            <a:ext cx="1778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0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dpi="0" rotWithShape="1">
              <a:blip r:embed="rId2"/>
              <a:srcRect/>
              <a:stretch>
                <a:fillRect/>
              </a:stretch>
            </a:blipFill>
          </mc:Choice>
          <mc:Fallback>
            <a:blipFill dpi="0" rotWithShape="1">
              <a:blip r:embed="rId3"/>
              <a:srcRect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204081" y="618479"/>
            <a:ext cx="760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white"/>
                </a:solidFill>
                <a:latin typeface="Aero Matics Regular"/>
                <a:cs typeface="Aero Matics Regular"/>
              </a:rPr>
              <a:t>Azione</a:t>
            </a:r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B5 - Report on Ante and Post </a:t>
            </a:r>
            <a:r>
              <a:rPr lang="en-US" sz="1200" dirty="0" err="1">
                <a:solidFill>
                  <a:prstClr val="white"/>
                </a:solidFill>
                <a:latin typeface="Aero Matics Regular"/>
                <a:cs typeface="Aero Matics Regular"/>
              </a:rPr>
              <a:t>operam</a:t>
            </a:r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data collection</a:t>
            </a:r>
          </a:p>
          <a:p>
            <a:r>
              <a:rPr lang="it-IT" sz="1200" dirty="0">
                <a:solidFill>
                  <a:prstClr val="white"/>
                </a:solidFill>
                <a:latin typeface="Aero Matics Italic"/>
                <a:cs typeface="Aero Matics Regular"/>
              </a:rPr>
              <a:t>VIENROSE</a:t>
            </a:r>
            <a:endParaRPr lang="it-IT" sz="1200" dirty="0">
              <a:solidFill>
                <a:prstClr val="white"/>
              </a:solidFill>
              <a:latin typeface="Aero Matics Italic"/>
              <a:cs typeface="Aero Matics Italic"/>
            </a:endParaRPr>
          </a:p>
          <a:p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</a:t>
            </a:r>
            <a:endParaRPr lang="it-IT" sz="1200" dirty="0">
              <a:solidFill>
                <a:prstClr val="white"/>
              </a:solidFill>
              <a:latin typeface="Aero Matics Regular"/>
              <a:cs typeface="Aero Matics Regular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9" y="1369585"/>
            <a:ext cx="3996230" cy="489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78" y="2263222"/>
            <a:ext cx="4183999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76" y="4198813"/>
            <a:ext cx="416088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992276" y="1123363"/>
            <a:ext cx="29546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/>
              <a:t>Scheda tipo - Scenari di monitoraggio Flussi di traffico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019868" y="1896873"/>
            <a:ext cx="34067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/>
              <a:t>Scheda tipo – Risultati Scenari di monitoraggio Flussi di traffico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911511" y="5948098"/>
            <a:ext cx="35150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/>
              <a:t>Campagna di monitoraggio di lungo periodo</a:t>
            </a:r>
            <a:endParaRPr lang="it-IT" sz="1100" dirty="0"/>
          </a:p>
          <a:p>
            <a:endParaRPr lang="it-IT" sz="1100" b="1" dirty="0"/>
          </a:p>
          <a:p>
            <a:endParaRPr lang="it-IT" sz="1100" b="1" dirty="0"/>
          </a:p>
        </p:txBody>
      </p:sp>
      <p:sp>
        <p:nvSpPr>
          <p:cNvPr id="17" name="Ovale 16"/>
          <p:cNvSpPr/>
          <p:nvPr/>
        </p:nvSpPr>
        <p:spPr>
          <a:xfrm>
            <a:off x="4733711" y="5984073"/>
            <a:ext cx="1778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97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dpi="0" rotWithShape="1">
              <a:blip r:embed="rId2"/>
              <a:srcRect/>
              <a:stretch>
                <a:fillRect/>
              </a:stretch>
            </a:blipFill>
          </mc:Choice>
          <mc:Fallback>
            <a:blipFill dpi="0" rotWithShape="1">
              <a:blip r:embed="rId3"/>
              <a:srcRect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204081" y="618479"/>
            <a:ext cx="760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white"/>
                </a:solidFill>
                <a:latin typeface="Aero Matics Regular"/>
                <a:cs typeface="Aero Matics Regular"/>
              </a:rPr>
              <a:t>Azione</a:t>
            </a:r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B5 - Report on Ante and Post </a:t>
            </a:r>
            <a:r>
              <a:rPr lang="en-US" sz="1200" dirty="0" err="1">
                <a:solidFill>
                  <a:prstClr val="white"/>
                </a:solidFill>
                <a:latin typeface="Aero Matics Regular"/>
                <a:cs typeface="Aero Matics Regular"/>
              </a:rPr>
              <a:t>operam</a:t>
            </a:r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data collection</a:t>
            </a:r>
          </a:p>
          <a:p>
            <a:r>
              <a:rPr lang="it-IT" sz="1200" dirty="0">
                <a:solidFill>
                  <a:prstClr val="white"/>
                </a:solidFill>
                <a:latin typeface="Aero Matics Italic"/>
                <a:cs typeface="Aero Matics Regular"/>
              </a:rPr>
              <a:t>VIENROSE</a:t>
            </a:r>
            <a:endParaRPr lang="it-IT" sz="1200" dirty="0">
              <a:solidFill>
                <a:prstClr val="white"/>
              </a:solidFill>
              <a:latin typeface="Aero Matics Italic"/>
              <a:cs typeface="Aero Matics Italic"/>
            </a:endParaRPr>
          </a:p>
          <a:p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</a:t>
            </a:r>
            <a:endParaRPr lang="it-IT" sz="1200" dirty="0">
              <a:solidFill>
                <a:prstClr val="white"/>
              </a:solidFill>
              <a:latin typeface="Aero Matics Regular"/>
              <a:cs typeface="Aero Matics Regular"/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504840"/>
            <a:ext cx="3938587" cy="51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65" y="1474139"/>
            <a:ext cx="4206127" cy="467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594555" y="1227918"/>
            <a:ext cx="34067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/>
              <a:t>Scheda tipo – Risultati Scenari di monitoraggio Flussi di traffico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5006006" y="1213776"/>
            <a:ext cx="34067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/>
              <a:t>Scheda tipo – Risultati Scenari di monitoraggio Flussi di traffico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4689045" y="6211210"/>
            <a:ext cx="35150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/>
              <a:t>Campagna di monitoraggio di breve periodo (SPOT):</a:t>
            </a:r>
            <a:r>
              <a:rPr lang="it-IT" sz="1100" dirty="0"/>
              <a:t> </a:t>
            </a:r>
            <a:endParaRPr lang="it-IT" sz="1100" b="1" dirty="0"/>
          </a:p>
          <a:p>
            <a:endParaRPr lang="it-IT" sz="1100" b="1" dirty="0"/>
          </a:p>
        </p:txBody>
      </p:sp>
      <p:sp>
        <p:nvSpPr>
          <p:cNvPr id="24" name="Ovale 23"/>
          <p:cNvSpPr/>
          <p:nvPr/>
        </p:nvSpPr>
        <p:spPr>
          <a:xfrm>
            <a:off x="4525102" y="6267678"/>
            <a:ext cx="1778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06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dpi="0" rotWithShape="1">
              <a:blip r:embed="rId2"/>
              <a:srcRect/>
              <a:stretch>
                <a:fillRect/>
              </a:stretch>
            </a:blipFill>
          </mc:Choice>
          <mc:Fallback>
            <a:blipFill dpi="0" rotWithShape="1">
              <a:blip r:embed="rId3"/>
              <a:srcRect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204081" y="618479"/>
            <a:ext cx="760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white"/>
                </a:solidFill>
                <a:latin typeface="Aero Matics Regular"/>
                <a:cs typeface="Aero Matics Regular"/>
              </a:rPr>
              <a:t>Azione</a:t>
            </a:r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B5 - Report on Ante and Post </a:t>
            </a:r>
            <a:r>
              <a:rPr lang="en-US" sz="1200" dirty="0" err="1">
                <a:solidFill>
                  <a:prstClr val="white"/>
                </a:solidFill>
                <a:latin typeface="Aero Matics Regular"/>
                <a:cs typeface="Aero Matics Regular"/>
              </a:rPr>
              <a:t>operam</a:t>
            </a:r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data collection</a:t>
            </a:r>
          </a:p>
          <a:p>
            <a:r>
              <a:rPr lang="it-IT" sz="1200" dirty="0">
                <a:solidFill>
                  <a:prstClr val="white"/>
                </a:solidFill>
                <a:latin typeface="Aero Matics Italic"/>
                <a:cs typeface="Aero Matics Regular"/>
              </a:rPr>
              <a:t>VIENROSE</a:t>
            </a:r>
            <a:endParaRPr lang="it-IT" sz="1200" dirty="0">
              <a:solidFill>
                <a:prstClr val="white"/>
              </a:solidFill>
              <a:latin typeface="Aero Matics Italic"/>
              <a:cs typeface="Aero Matics Italic"/>
            </a:endParaRPr>
          </a:p>
          <a:p>
            <a:r>
              <a:rPr lang="en-US" sz="1200" dirty="0">
                <a:solidFill>
                  <a:prstClr val="white"/>
                </a:solidFill>
                <a:latin typeface="Aero Matics Regular"/>
                <a:cs typeface="Aero Matics Regular"/>
              </a:rPr>
              <a:t> </a:t>
            </a:r>
            <a:endParaRPr lang="it-IT" sz="1200" dirty="0">
              <a:solidFill>
                <a:prstClr val="white"/>
              </a:solidFill>
              <a:latin typeface="Aero Matics Regular"/>
              <a:cs typeface="Aero Matics Regular"/>
            </a:endParaRPr>
          </a:p>
        </p:txBody>
      </p:sp>
      <p:pic>
        <p:nvPicPr>
          <p:cNvPr id="2050" name="Picture 2" descr="Y:\UTENTI\PROGETTI_FINANZIATI\PROGETTI_FINANZ_INTERNAZIONALI\PROGETTI_FINANZIATI\LIFE 2015_ENV_IT_586_MONZA\AZIONE B5\screenshot_pl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62" y="1341386"/>
            <a:ext cx="6048514" cy="483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4" y="1913373"/>
            <a:ext cx="17335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7296" y="1913373"/>
            <a:ext cx="1733550" cy="3171825"/>
          </a:xfrm>
          <a:prstGeom prst="rect">
            <a:avLst/>
          </a:prstGeom>
          <a:noFill/>
          <a:ln w="25400">
            <a:solidFill>
              <a:srgbClr val="FF0000">
                <a:alpha val="8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415662" y="1913373"/>
            <a:ext cx="704728" cy="1287027"/>
          </a:xfrm>
          <a:prstGeom prst="rect">
            <a:avLst/>
          </a:prstGeom>
          <a:noFill/>
          <a:ln w="25400">
            <a:solidFill>
              <a:srgbClr val="FF0000">
                <a:alpha val="8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1982758" y="2446020"/>
            <a:ext cx="424816" cy="560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21638" y="6478732"/>
            <a:ext cx="1747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>
                <a:solidFill>
                  <a:schemeClr val="accent1"/>
                </a:solidFill>
                <a:latin typeface="Aero Matics Regular"/>
                <a:cs typeface="Aero Matics Regular"/>
              </a:rPr>
              <a:t>Monza, 13 ottobre 2017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870778" y="1095165"/>
            <a:ext cx="6864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/>
              <a:t>Shapefile </a:t>
            </a:r>
          </a:p>
        </p:txBody>
      </p:sp>
    </p:spTree>
    <p:extLst>
      <p:ext uri="{BB962C8B-B14F-4D97-AF65-F5344CB8AC3E}">
        <p14:creationId xmlns:p14="http://schemas.microsoft.com/office/powerpoint/2010/main" val="698352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601</Words>
  <Application>Microsoft Office PowerPoint</Application>
  <PresentationFormat>Presentazione su schermo (4:3)</PresentationFormat>
  <Paragraphs>157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Aero Matics Italic</vt:lpstr>
      <vt:lpstr>Aero Matics Regular</vt:lpstr>
      <vt:lpstr>Arial</vt:lpstr>
      <vt:lpstr>Calibri</vt:lpstr>
      <vt:lpstr>Garamond</vt:lpstr>
      <vt:lpstr>Tahoma</vt:lpstr>
      <vt:lpstr>Times New Roman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ISPRA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Sonia Poponessi</dc:creator>
  <cp:lastModifiedBy>Sara</cp:lastModifiedBy>
  <cp:revision>64</cp:revision>
  <cp:lastPrinted>2017-04-24T14:02:18Z</cp:lastPrinted>
  <dcterms:created xsi:type="dcterms:W3CDTF">2017-03-15T10:44:46Z</dcterms:created>
  <dcterms:modified xsi:type="dcterms:W3CDTF">2018-11-26T11:13:41Z</dcterms:modified>
</cp:coreProperties>
</file>