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tiff" ContentType="image/tiff"/>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2.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3.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4.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 id="2147483696" r:id="rId2"/>
  </p:sldMasterIdLst>
  <p:notesMasterIdLst>
    <p:notesMasterId r:id="rId25"/>
  </p:notesMasterIdLst>
  <p:sldIdLst>
    <p:sldId id="296" r:id="rId3"/>
    <p:sldId id="297" r:id="rId4"/>
    <p:sldId id="305" r:id="rId5"/>
    <p:sldId id="303" r:id="rId6"/>
    <p:sldId id="302" r:id="rId7"/>
    <p:sldId id="301" r:id="rId8"/>
    <p:sldId id="306" r:id="rId9"/>
    <p:sldId id="307" r:id="rId10"/>
    <p:sldId id="326" r:id="rId11"/>
    <p:sldId id="304" r:id="rId12"/>
    <p:sldId id="298" r:id="rId13"/>
    <p:sldId id="310" r:id="rId14"/>
    <p:sldId id="311" r:id="rId15"/>
    <p:sldId id="300" r:id="rId16"/>
    <p:sldId id="314" r:id="rId17"/>
    <p:sldId id="319" r:id="rId18"/>
    <p:sldId id="308" r:id="rId19"/>
    <p:sldId id="325" r:id="rId20"/>
    <p:sldId id="309" r:id="rId21"/>
    <p:sldId id="323" r:id="rId22"/>
    <p:sldId id="327" r:id="rId23"/>
    <p:sldId id="316" r:id="rId24"/>
  </p:sldIdLst>
  <p:sldSz cx="9144000" cy="6858000" type="screen4x3"/>
  <p:notesSz cx="6797675" cy="9926638"/>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64322" autoAdjust="0"/>
  </p:normalViewPr>
  <p:slideViewPr>
    <p:cSldViewPr>
      <p:cViewPr varScale="1">
        <p:scale>
          <a:sx n="54" d="100"/>
          <a:sy n="54" d="100"/>
        </p:scale>
        <p:origin x="-1908" y="-84"/>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presProps" Target="presProp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1_4">
  <dgm:title val=""/>
  <dgm:desc val=""/>
  <dgm:catLst>
    <dgm:cat type="accent1" pri="11400"/>
  </dgm:catLst>
  <dgm:styleLbl name="node0">
    <dgm:fillClrLst meth="cycle">
      <a:schemeClr val="accent1">
        <a:shade val="60000"/>
      </a:schemeClr>
    </dgm:fillClrLst>
    <dgm:linClrLst meth="repeat">
      <a:schemeClr val="lt1"/>
    </dgm:linClrLst>
    <dgm:effectClrLst/>
    <dgm:txLinClrLst/>
    <dgm:txFillClrLst/>
    <dgm:txEffectClrLst/>
  </dgm:styleLbl>
  <dgm:styleLbl name="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alignNode1">
    <dgm:fillClrLst meth="cycle">
      <a:schemeClr val="accent1">
        <a:shade val="50000"/>
      </a:schemeClr>
      <a:schemeClr val="accent1">
        <a:tint val="55000"/>
      </a:schemeClr>
    </dgm:fillClrLst>
    <dgm:linClrLst meth="cycle">
      <a:schemeClr val="accent1">
        <a:shade val="50000"/>
      </a:schemeClr>
      <a:schemeClr val="accent1">
        <a:tint val="55000"/>
      </a:schemeClr>
    </dgm:linClrLst>
    <dgm:effectClrLst/>
    <dgm:txLinClrLst/>
    <dgm:txFillClrLst/>
    <dgm:txEffectClrLst/>
  </dgm:styleLbl>
  <dgm:styleLbl name="ln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vennNode1">
    <dgm:fillClrLst meth="cycle">
      <a:schemeClr val="accent1">
        <a:shade val="80000"/>
        <a:alpha val="50000"/>
      </a:schemeClr>
      <a:schemeClr val="accent1">
        <a:tint val="50000"/>
        <a:alpha val="50000"/>
      </a:schemeClr>
    </dgm:fillClrLst>
    <dgm:linClrLst meth="repeat">
      <a:schemeClr val="lt1"/>
    </dgm:linClrLst>
    <dgm:effectClrLst/>
    <dgm:txLinClrLst/>
    <dgm:txFillClrLst/>
    <dgm:txEffectClrLst/>
  </dgm:styleLbl>
  <dgm:styleLbl name="node2">
    <dgm:fillClrLst>
      <a:schemeClr val="accent1">
        <a:shade val="80000"/>
      </a:schemeClr>
    </dgm:fillClrLst>
    <dgm:linClrLst meth="repeat">
      <a:schemeClr val="lt1"/>
    </dgm:linClrLst>
    <dgm:effectClrLst/>
    <dgm:txLinClrLst/>
    <dgm:txFillClrLst/>
    <dgm:txEffectClrLst/>
  </dgm:styleLbl>
  <dgm:styleLbl name="node3">
    <dgm:fillClrLst>
      <a:schemeClr val="accent1">
        <a:tint val="99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f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b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sibTrans1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0000"/>
      </a:schemeClr>
    </dgm:fillClrLst>
    <dgm:linClrLst meth="repeat">
      <a:schemeClr val="lt1"/>
    </dgm:linClrLst>
    <dgm:effectClrLst/>
    <dgm:txLinClrLst/>
    <dgm:txFillClrLst/>
    <dgm:txEffectClrLst/>
  </dgm:styleLbl>
  <dgm:styleLbl name="asst3">
    <dgm:fillClrLst>
      <a:schemeClr val="accent1">
        <a:tint val="70000"/>
      </a:schemeClr>
    </dgm:fillClrLst>
    <dgm:linClrLst meth="repeat">
      <a:schemeClr val="lt1"/>
    </dgm:linClrLst>
    <dgm:effectClrLst/>
    <dgm:txLinClrLst/>
    <dgm:txFillClrLst/>
    <dgm:txEffectClrLst/>
  </dgm:styleLbl>
  <dgm:styleLbl name="asst4">
    <dgm:fillClrLst>
      <a:schemeClr val="accent1">
        <a:tint val="5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align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bgAccFollowNode1">
    <dgm:fillClrLst meth="repeat">
      <a:schemeClr val="accent1">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55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4">
  <dgm:title val=""/>
  <dgm:desc val=""/>
  <dgm:catLst>
    <dgm:cat type="accent1" pri="11400"/>
  </dgm:catLst>
  <dgm:styleLbl name="node0">
    <dgm:fillClrLst meth="cycle">
      <a:schemeClr val="accent1">
        <a:shade val="60000"/>
      </a:schemeClr>
    </dgm:fillClrLst>
    <dgm:linClrLst meth="repeat">
      <a:schemeClr val="lt1"/>
    </dgm:linClrLst>
    <dgm:effectClrLst/>
    <dgm:txLinClrLst/>
    <dgm:txFillClrLst/>
    <dgm:txEffectClrLst/>
  </dgm:styleLbl>
  <dgm:styleLbl name="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alignNode1">
    <dgm:fillClrLst meth="cycle">
      <a:schemeClr val="accent1">
        <a:shade val="50000"/>
      </a:schemeClr>
      <a:schemeClr val="accent1">
        <a:tint val="55000"/>
      </a:schemeClr>
    </dgm:fillClrLst>
    <dgm:linClrLst meth="cycle">
      <a:schemeClr val="accent1">
        <a:shade val="50000"/>
      </a:schemeClr>
      <a:schemeClr val="accent1">
        <a:tint val="55000"/>
      </a:schemeClr>
    </dgm:linClrLst>
    <dgm:effectClrLst/>
    <dgm:txLinClrLst/>
    <dgm:txFillClrLst/>
    <dgm:txEffectClrLst/>
  </dgm:styleLbl>
  <dgm:styleLbl name="ln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vennNode1">
    <dgm:fillClrLst meth="cycle">
      <a:schemeClr val="accent1">
        <a:shade val="80000"/>
        <a:alpha val="50000"/>
      </a:schemeClr>
      <a:schemeClr val="accent1">
        <a:tint val="50000"/>
        <a:alpha val="50000"/>
      </a:schemeClr>
    </dgm:fillClrLst>
    <dgm:linClrLst meth="repeat">
      <a:schemeClr val="lt1"/>
    </dgm:linClrLst>
    <dgm:effectClrLst/>
    <dgm:txLinClrLst/>
    <dgm:txFillClrLst/>
    <dgm:txEffectClrLst/>
  </dgm:styleLbl>
  <dgm:styleLbl name="node2">
    <dgm:fillClrLst>
      <a:schemeClr val="accent1">
        <a:shade val="80000"/>
      </a:schemeClr>
    </dgm:fillClrLst>
    <dgm:linClrLst meth="repeat">
      <a:schemeClr val="lt1"/>
    </dgm:linClrLst>
    <dgm:effectClrLst/>
    <dgm:txLinClrLst/>
    <dgm:txFillClrLst/>
    <dgm:txEffectClrLst/>
  </dgm:styleLbl>
  <dgm:styleLbl name="node3">
    <dgm:fillClrLst>
      <a:schemeClr val="accent1">
        <a:tint val="99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f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b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sibTrans1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0000"/>
      </a:schemeClr>
    </dgm:fillClrLst>
    <dgm:linClrLst meth="repeat">
      <a:schemeClr val="lt1"/>
    </dgm:linClrLst>
    <dgm:effectClrLst/>
    <dgm:txLinClrLst/>
    <dgm:txFillClrLst/>
    <dgm:txEffectClrLst/>
  </dgm:styleLbl>
  <dgm:styleLbl name="asst3">
    <dgm:fillClrLst>
      <a:schemeClr val="accent1">
        <a:tint val="70000"/>
      </a:schemeClr>
    </dgm:fillClrLst>
    <dgm:linClrLst meth="repeat">
      <a:schemeClr val="lt1"/>
    </dgm:linClrLst>
    <dgm:effectClrLst/>
    <dgm:txLinClrLst/>
    <dgm:txFillClrLst/>
    <dgm:txEffectClrLst/>
  </dgm:styleLbl>
  <dgm:styleLbl name="asst4">
    <dgm:fillClrLst>
      <a:schemeClr val="accent1">
        <a:tint val="5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align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bgAccFollowNode1">
    <dgm:fillClrLst meth="repeat">
      <a:schemeClr val="accent1">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55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4">
  <dgm:title val=""/>
  <dgm:desc val=""/>
  <dgm:catLst>
    <dgm:cat type="accent1" pri="11400"/>
  </dgm:catLst>
  <dgm:styleLbl name="node0">
    <dgm:fillClrLst meth="cycle">
      <a:schemeClr val="accent1">
        <a:shade val="60000"/>
      </a:schemeClr>
    </dgm:fillClrLst>
    <dgm:linClrLst meth="repeat">
      <a:schemeClr val="lt1"/>
    </dgm:linClrLst>
    <dgm:effectClrLst/>
    <dgm:txLinClrLst/>
    <dgm:txFillClrLst/>
    <dgm:txEffectClrLst/>
  </dgm:styleLbl>
  <dgm:styleLbl name="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alignNode1">
    <dgm:fillClrLst meth="cycle">
      <a:schemeClr val="accent1">
        <a:shade val="50000"/>
      </a:schemeClr>
      <a:schemeClr val="accent1">
        <a:tint val="55000"/>
      </a:schemeClr>
    </dgm:fillClrLst>
    <dgm:linClrLst meth="cycle">
      <a:schemeClr val="accent1">
        <a:shade val="50000"/>
      </a:schemeClr>
      <a:schemeClr val="accent1">
        <a:tint val="55000"/>
      </a:schemeClr>
    </dgm:linClrLst>
    <dgm:effectClrLst/>
    <dgm:txLinClrLst/>
    <dgm:txFillClrLst/>
    <dgm:txEffectClrLst/>
  </dgm:styleLbl>
  <dgm:styleLbl name="ln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vennNode1">
    <dgm:fillClrLst meth="cycle">
      <a:schemeClr val="accent1">
        <a:shade val="80000"/>
        <a:alpha val="50000"/>
      </a:schemeClr>
      <a:schemeClr val="accent1">
        <a:tint val="50000"/>
        <a:alpha val="50000"/>
      </a:schemeClr>
    </dgm:fillClrLst>
    <dgm:linClrLst meth="repeat">
      <a:schemeClr val="lt1"/>
    </dgm:linClrLst>
    <dgm:effectClrLst/>
    <dgm:txLinClrLst/>
    <dgm:txFillClrLst/>
    <dgm:txEffectClrLst/>
  </dgm:styleLbl>
  <dgm:styleLbl name="node2">
    <dgm:fillClrLst>
      <a:schemeClr val="accent1">
        <a:shade val="80000"/>
      </a:schemeClr>
    </dgm:fillClrLst>
    <dgm:linClrLst meth="repeat">
      <a:schemeClr val="lt1"/>
    </dgm:linClrLst>
    <dgm:effectClrLst/>
    <dgm:txLinClrLst/>
    <dgm:txFillClrLst/>
    <dgm:txEffectClrLst/>
  </dgm:styleLbl>
  <dgm:styleLbl name="node3">
    <dgm:fillClrLst>
      <a:schemeClr val="accent1">
        <a:tint val="99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f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b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sibTrans1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0000"/>
      </a:schemeClr>
    </dgm:fillClrLst>
    <dgm:linClrLst meth="repeat">
      <a:schemeClr val="lt1"/>
    </dgm:linClrLst>
    <dgm:effectClrLst/>
    <dgm:txLinClrLst/>
    <dgm:txFillClrLst/>
    <dgm:txEffectClrLst/>
  </dgm:styleLbl>
  <dgm:styleLbl name="asst3">
    <dgm:fillClrLst>
      <a:schemeClr val="accent1">
        <a:tint val="70000"/>
      </a:schemeClr>
    </dgm:fillClrLst>
    <dgm:linClrLst meth="repeat">
      <a:schemeClr val="lt1"/>
    </dgm:linClrLst>
    <dgm:effectClrLst/>
    <dgm:txLinClrLst/>
    <dgm:txFillClrLst/>
    <dgm:txEffectClrLst/>
  </dgm:styleLbl>
  <dgm:styleLbl name="asst4">
    <dgm:fillClrLst>
      <a:schemeClr val="accent1">
        <a:tint val="5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align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bgAccFollowNode1">
    <dgm:fillClrLst meth="repeat">
      <a:schemeClr val="accent1">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55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4">
  <dgm:title val=""/>
  <dgm:desc val=""/>
  <dgm:catLst>
    <dgm:cat type="accent1" pri="11400"/>
  </dgm:catLst>
  <dgm:styleLbl name="node0">
    <dgm:fillClrLst meth="cycle">
      <a:schemeClr val="accent1">
        <a:shade val="60000"/>
      </a:schemeClr>
    </dgm:fillClrLst>
    <dgm:linClrLst meth="repeat">
      <a:schemeClr val="lt1"/>
    </dgm:linClrLst>
    <dgm:effectClrLst/>
    <dgm:txLinClrLst/>
    <dgm:txFillClrLst/>
    <dgm:txEffectClrLst/>
  </dgm:styleLbl>
  <dgm:styleLbl name="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alignNode1">
    <dgm:fillClrLst meth="cycle">
      <a:schemeClr val="accent1">
        <a:shade val="50000"/>
      </a:schemeClr>
      <a:schemeClr val="accent1">
        <a:tint val="55000"/>
      </a:schemeClr>
    </dgm:fillClrLst>
    <dgm:linClrLst meth="cycle">
      <a:schemeClr val="accent1">
        <a:shade val="50000"/>
      </a:schemeClr>
      <a:schemeClr val="accent1">
        <a:tint val="55000"/>
      </a:schemeClr>
    </dgm:linClrLst>
    <dgm:effectClrLst/>
    <dgm:txLinClrLst/>
    <dgm:txFillClrLst/>
    <dgm:txEffectClrLst/>
  </dgm:styleLbl>
  <dgm:styleLbl name="ln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vennNode1">
    <dgm:fillClrLst meth="cycle">
      <a:schemeClr val="accent1">
        <a:shade val="80000"/>
        <a:alpha val="50000"/>
      </a:schemeClr>
      <a:schemeClr val="accent1">
        <a:tint val="50000"/>
        <a:alpha val="50000"/>
      </a:schemeClr>
    </dgm:fillClrLst>
    <dgm:linClrLst meth="repeat">
      <a:schemeClr val="lt1"/>
    </dgm:linClrLst>
    <dgm:effectClrLst/>
    <dgm:txLinClrLst/>
    <dgm:txFillClrLst/>
    <dgm:txEffectClrLst/>
  </dgm:styleLbl>
  <dgm:styleLbl name="node2">
    <dgm:fillClrLst>
      <a:schemeClr val="accent1">
        <a:shade val="80000"/>
      </a:schemeClr>
    </dgm:fillClrLst>
    <dgm:linClrLst meth="repeat">
      <a:schemeClr val="lt1"/>
    </dgm:linClrLst>
    <dgm:effectClrLst/>
    <dgm:txLinClrLst/>
    <dgm:txFillClrLst/>
    <dgm:txEffectClrLst/>
  </dgm:styleLbl>
  <dgm:styleLbl name="node3">
    <dgm:fillClrLst>
      <a:schemeClr val="accent1">
        <a:tint val="99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f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b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sibTrans1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0000"/>
      </a:schemeClr>
    </dgm:fillClrLst>
    <dgm:linClrLst meth="repeat">
      <a:schemeClr val="lt1"/>
    </dgm:linClrLst>
    <dgm:effectClrLst/>
    <dgm:txLinClrLst/>
    <dgm:txFillClrLst/>
    <dgm:txEffectClrLst/>
  </dgm:styleLbl>
  <dgm:styleLbl name="asst3">
    <dgm:fillClrLst>
      <a:schemeClr val="accent1">
        <a:tint val="70000"/>
      </a:schemeClr>
    </dgm:fillClrLst>
    <dgm:linClrLst meth="repeat">
      <a:schemeClr val="lt1"/>
    </dgm:linClrLst>
    <dgm:effectClrLst/>
    <dgm:txLinClrLst/>
    <dgm:txFillClrLst/>
    <dgm:txEffectClrLst/>
  </dgm:styleLbl>
  <dgm:styleLbl name="asst4">
    <dgm:fillClrLst>
      <a:schemeClr val="accent1">
        <a:tint val="5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align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bgAccFollowNode1">
    <dgm:fillClrLst meth="repeat">
      <a:schemeClr val="accent1">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55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57A292A-76F0-4D21-94AF-68716D5EF925}" type="doc">
      <dgm:prSet loTypeId="urn:microsoft.com/office/officeart/2005/8/layout/vList5" loCatId="list" qsTypeId="urn:microsoft.com/office/officeart/2005/8/quickstyle/3d1" qsCatId="3D" csTypeId="urn:microsoft.com/office/officeart/2005/8/colors/accent1_4" csCatId="accent1" phldr="1"/>
      <dgm:spPr/>
      <dgm:t>
        <a:bodyPr/>
        <a:lstStyle/>
        <a:p>
          <a:endParaRPr lang="it-IT"/>
        </a:p>
      </dgm:t>
    </dgm:pt>
    <dgm:pt modelId="{7E483C5A-973D-4D53-8CA3-A31EC4991FD4}">
      <dgm:prSet phldrT="[Testo]"/>
      <dgm:spPr/>
      <dgm:t>
        <a:bodyPr/>
        <a:lstStyle/>
        <a:p>
          <a:r>
            <a:rPr lang="it-IT" b="1" dirty="0" err="1" smtClean="0"/>
            <a:t>Noise</a:t>
          </a:r>
          <a:r>
            <a:rPr lang="it-IT" b="1" dirty="0" smtClean="0"/>
            <a:t> </a:t>
          </a:r>
          <a:r>
            <a:rPr lang="it-IT" b="1" dirty="0" err="1" smtClean="0"/>
            <a:t>Monitoring</a:t>
          </a:r>
          <a:endParaRPr lang="it-IT" b="1" dirty="0"/>
        </a:p>
      </dgm:t>
    </dgm:pt>
    <dgm:pt modelId="{7F942A54-5F32-4922-9E0E-2372202A88B8}" type="parTrans" cxnId="{7E27FE14-27FE-47A5-A9CB-FFB2B4BA127F}">
      <dgm:prSet/>
      <dgm:spPr/>
      <dgm:t>
        <a:bodyPr/>
        <a:lstStyle/>
        <a:p>
          <a:endParaRPr lang="it-IT" b="1"/>
        </a:p>
      </dgm:t>
    </dgm:pt>
    <dgm:pt modelId="{FB271A8C-0909-4424-B922-39A968CF65C0}" type="sibTrans" cxnId="{7E27FE14-27FE-47A5-A9CB-FFB2B4BA127F}">
      <dgm:prSet/>
      <dgm:spPr/>
      <dgm:t>
        <a:bodyPr/>
        <a:lstStyle/>
        <a:p>
          <a:endParaRPr lang="it-IT" b="1"/>
        </a:p>
      </dgm:t>
    </dgm:pt>
    <dgm:pt modelId="{C3225E75-547E-49E2-9782-AF65E1EA335B}">
      <dgm:prSet phldrT="[Testo]" custT="1"/>
      <dgm:spPr>
        <a:solidFill>
          <a:schemeClr val="accent1">
            <a:lumMod val="75000"/>
            <a:alpha val="90000"/>
          </a:schemeClr>
        </a:solidFill>
      </dgm:spPr>
      <dgm:t>
        <a:bodyPr/>
        <a:lstStyle/>
        <a:p>
          <a:r>
            <a:rPr lang="it-IT" sz="1600" b="1" dirty="0" err="1" smtClean="0">
              <a:solidFill>
                <a:schemeClr val="bg1"/>
              </a:solidFill>
              <a:latin typeface="Times New Roman" pitchFamily="18" charset="0"/>
              <a:cs typeface="Times New Roman" pitchFamily="18" charset="0"/>
            </a:rPr>
            <a:t>Traditional</a:t>
          </a:r>
          <a:r>
            <a:rPr lang="it-IT" sz="1600" b="1" dirty="0" smtClean="0">
              <a:solidFill>
                <a:schemeClr val="bg1"/>
              </a:solidFill>
              <a:latin typeface="Times New Roman" pitchFamily="18" charset="0"/>
              <a:cs typeface="Times New Roman" pitchFamily="18" charset="0"/>
            </a:rPr>
            <a:t> </a:t>
          </a:r>
          <a:r>
            <a:rPr lang="it-IT" sz="1600" b="1" dirty="0" err="1" smtClean="0">
              <a:solidFill>
                <a:schemeClr val="bg1"/>
              </a:solidFill>
              <a:latin typeface="Times New Roman" pitchFamily="18" charset="0"/>
              <a:cs typeface="Times New Roman" pitchFamily="18" charset="0"/>
            </a:rPr>
            <a:t>equipment</a:t>
          </a:r>
          <a:endParaRPr lang="it-IT" sz="1600" b="1" dirty="0">
            <a:solidFill>
              <a:schemeClr val="bg1"/>
            </a:solidFill>
            <a:latin typeface="Times New Roman" pitchFamily="18" charset="0"/>
            <a:cs typeface="Times New Roman" pitchFamily="18" charset="0"/>
          </a:endParaRPr>
        </a:p>
      </dgm:t>
    </dgm:pt>
    <dgm:pt modelId="{55934FD1-E800-407A-B1C6-3B0697553DFB}" type="parTrans" cxnId="{AC4699A6-3F8E-4815-811E-16EFB0B71AF2}">
      <dgm:prSet/>
      <dgm:spPr/>
      <dgm:t>
        <a:bodyPr/>
        <a:lstStyle/>
        <a:p>
          <a:endParaRPr lang="it-IT" b="1"/>
        </a:p>
      </dgm:t>
    </dgm:pt>
    <dgm:pt modelId="{2209C31B-A2A2-4D04-94FC-059C01F7C1B8}" type="sibTrans" cxnId="{AC4699A6-3F8E-4815-811E-16EFB0B71AF2}">
      <dgm:prSet/>
      <dgm:spPr/>
      <dgm:t>
        <a:bodyPr/>
        <a:lstStyle/>
        <a:p>
          <a:endParaRPr lang="it-IT" b="1"/>
        </a:p>
      </dgm:t>
    </dgm:pt>
    <dgm:pt modelId="{4FEBAFEC-1349-4A1A-B3C6-DDC16DCBF512}">
      <dgm:prSet phldrT="[Testo]" custT="1"/>
      <dgm:spPr>
        <a:solidFill>
          <a:schemeClr val="accent1">
            <a:lumMod val="75000"/>
            <a:alpha val="90000"/>
          </a:schemeClr>
        </a:solidFill>
      </dgm:spPr>
      <dgm:t>
        <a:bodyPr/>
        <a:lstStyle/>
        <a:p>
          <a:r>
            <a:rPr lang="it-IT" sz="1600" b="1" dirty="0" smtClean="0">
              <a:solidFill>
                <a:schemeClr val="bg1"/>
              </a:solidFill>
              <a:latin typeface="Times New Roman" pitchFamily="18" charset="0"/>
              <a:cs typeface="Times New Roman" pitchFamily="18" charset="0"/>
            </a:rPr>
            <a:t>Smart </a:t>
          </a:r>
          <a:r>
            <a:rPr lang="it-IT" sz="1600" b="1" dirty="0" err="1" smtClean="0">
              <a:solidFill>
                <a:schemeClr val="bg1"/>
              </a:solidFill>
              <a:latin typeface="Times New Roman" pitchFamily="18" charset="0"/>
              <a:cs typeface="Times New Roman" pitchFamily="18" charset="0"/>
            </a:rPr>
            <a:t>low-cost</a:t>
          </a:r>
          <a:r>
            <a:rPr lang="it-IT" sz="1600" b="1" dirty="0" smtClean="0">
              <a:solidFill>
                <a:schemeClr val="bg1"/>
              </a:solidFill>
              <a:latin typeface="Times New Roman" pitchFamily="18" charset="0"/>
              <a:cs typeface="Times New Roman" pitchFamily="18" charset="0"/>
            </a:rPr>
            <a:t> </a:t>
          </a:r>
          <a:r>
            <a:rPr lang="it-IT" sz="1600" b="1" dirty="0" err="1" smtClean="0">
              <a:solidFill>
                <a:schemeClr val="bg1"/>
              </a:solidFill>
              <a:latin typeface="Times New Roman" pitchFamily="18" charset="0"/>
              <a:cs typeface="Times New Roman" pitchFamily="18" charset="0"/>
            </a:rPr>
            <a:t>sensors</a:t>
          </a:r>
          <a:endParaRPr lang="it-IT" sz="1600" b="1" dirty="0">
            <a:solidFill>
              <a:schemeClr val="bg1"/>
            </a:solidFill>
            <a:latin typeface="Times New Roman" pitchFamily="18" charset="0"/>
            <a:cs typeface="Times New Roman" pitchFamily="18" charset="0"/>
          </a:endParaRPr>
        </a:p>
      </dgm:t>
    </dgm:pt>
    <dgm:pt modelId="{0840E00E-9F62-4CB8-B6FB-E438BA59887C}" type="parTrans" cxnId="{C5763028-EEB8-43E0-BEA7-44649E0CB87B}">
      <dgm:prSet/>
      <dgm:spPr/>
      <dgm:t>
        <a:bodyPr/>
        <a:lstStyle/>
        <a:p>
          <a:endParaRPr lang="it-IT" b="1"/>
        </a:p>
      </dgm:t>
    </dgm:pt>
    <dgm:pt modelId="{7287F4D6-46C7-4E87-B32E-062323F32B24}" type="sibTrans" cxnId="{C5763028-EEB8-43E0-BEA7-44649E0CB87B}">
      <dgm:prSet/>
      <dgm:spPr/>
      <dgm:t>
        <a:bodyPr/>
        <a:lstStyle/>
        <a:p>
          <a:endParaRPr lang="it-IT" b="1"/>
        </a:p>
      </dgm:t>
    </dgm:pt>
    <dgm:pt modelId="{AA70A951-680D-41AA-ADD9-50645030433D}">
      <dgm:prSet phldrT="[Testo]"/>
      <dgm:spPr/>
      <dgm:t>
        <a:bodyPr/>
        <a:lstStyle/>
        <a:p>
          <a:r>
            <a:rPr lang="it-IT" b="1" dirty="0" smtClean="0"/>
            <a:t>Air </a:t>
          </a:r>
          <a:r>
            <a:rPr lang="it-IT" b="1" dirty="0" err="1" smtClean="0"/>
            <a:t>Quality</a:t>
          </a:r>
          <a:r>
            <a:rPr lang="it-IT" b="1" dirty="0" smtClean="0"/>
            <a:t> </a:t>
          </a:r>
          <a:r>
            <a:rPr lang="it-IT" b="1" dirty="0" err="1" smtClean="0"/>
            <a:t>Monitoring</a:t>
          </a:r>
          <a:endParaRPr lang="it-IT" b="1" dirty="0"/>
        </a:p>
      </dgm:t>
    </dgm:pt>
    <dgm:pt modelId="{9ABF8CA6-5E80-4210-BF75-6277620B9198}" type="parTrans" cxnId="{AD1D0721-EE21-45E5-8785-CF950CC11995}">
      <dgm:prSet/>
      <dgm:spPr/>
      <dgm:t>
        <a:bodyPr/>
        <a:lstStyle/>
        <a:p>
          <a:endParaRPr lang="it-IT" b="1"/>
        </a:p>
      </dgm:t>
    </dgm:pt>
    <dgm:pt modelId="{4DEDEA7E-6198-44AD-88CF-B7646F48693E}" type="sibTrans" cxnId="{AD1D0721-EE21-45E5-8785-CF950CC11995}">
      <dgm:prSet/>
      <dgm:spPr/>
      <dgm:t>
        <a:bodyPr/>
        <a:lstStyle/>
        <a:p>
          <a:endParaRPr lang="it-IT" b="1"/>
        </a:p>
      </dgm:t>
    </dgm:pt>
    <dgm:pt modelId="{7BF1E3FC-8103-41B2-B1E2-929A20033B32}">
      <dgm:prSet phldrT="[Testo]" custT="1"/>
      <dgm:spPr>
        <a:solidFill>
          <a:schemeClr val="accent1">
            <a:lumMod val="75000"/>
            <a:alpha val="90000"/>
          </a:schemeClr>
        </a:solidFill>
      </dgm:spPr>
      <dgm:t>
        <a:bodyPr/>
        <a:lstStyle/>
        <a:p>
          <a:r>
            <a:rPr lang="it-IT" sz="1600" b="1" dirty="0" smtClean="0">
              <a:solidFill>
                <a:schemeClr val="bg1"/>
              </a:solidFill>
              <a:latin typeface="Times New Roman" pitchFamily="18" charset="0"/>
              <a:cs typeface="Times New Roman" pitchFamily="18" charset="0"/>
            </a:rPr>
            <a:t>EU </a:t>
          </a:r>
          <a:r>
            <a:rPr lang="it-IT" sz="1600" b="1" dirty="0" err="1" smtClean="0">
              <a:solidFill>
                <a:schemeClr val="bg1"/>
              </a:solidFill>
              <a:latin typeface="Times New Roman" pitchFamily="18" charset="0"/>
              <a:cs typeface="Times New Roman" pitchFamily="18" charset="0"/>
            </a:rPr>
            <a:t>Directive</a:t>
          </a:r>
          <a:r>
            <a:rPr lang="it-IT" sz="1600" b="1" dirty="0" smtClean="0">
              <a:solidFill>
                <a:schemeClr val="bg1"/>
              </a:solidFill>
              <a:latin typeface="Times New Roman" pitchFamily="18" charset="0"/>
              <a:cs typeface="Times New Roman" pitchFamily="18" charset="0"/>
            </a:rPr>
            <a:t> </a:t>
          </a:r>
          <a:r>
            <a:rPr lang="it-IT" sz="1600" b="1" dirty="0" err="1" smtClean="0">
              <a:solidFill>
                <a:schemeClr val="bg1"/>
              </a:solidFill>
              <a:latin typeface="Times New Roman" pitchFamily="18" charset="0"/>
              <a:cs typeface="Times New Roman" pitchFamily="18" charset="0"/>
            </a:rPr>
            <a:t>requirements</a:t>
          </a:r>
          <a:endParaRPr lang="it-IT" sz="1600" b="1" dirty="0">
            <a:solidFill>
              <a:schemeClr val="bg1"/>
            </a:solidFill>
            <a:latin typeface="Times New Roman" pitchFamily="18" charset="0"/>
            <a:cs typeface="Times New Roman" pitchFamily="18" charset="0"/>
          </a:endParaRPr>
        </a:p>
      </dgm:t>
    </dgm:pt>
    <dgm:pt modelId="{7C38C0F3-A029-4E59-BE9B-954DE463461E}" type="parTrans" cxnId="{155162C3-DCD4-4781-916E-2C9DB33731F2}">
      <dgm:prSet/>
      <dgm:spPr/>
      <dgm:t>
        <a:bodyPr/>
        <a:lstStyle/>
        <a:p>
          <a:endParaRPr lang="it-IT" b="1"/>
        </a:p>
      </dgm:t>
    </dgm:pt>
    <dgm:pt modelId="{52C78E65-7E25-4B79-8FFA-0F7B75061057}" type="sibTrans" cxnId="{155162C3-DCD4-4781-916E-2C9DB33731F2}">
      <dgm:prSet/>
      <dgm:spPr/>
      <dgm:t>
        <a:bodyPr/>
        <a:lstStyle/>
        <a:p>
          <a:endParaRPr lang="it-IT" b="1"/>
        </a:p>
      </dgm:t>
    </dgm:pt>
    <dgm:pt modelId="{66822341-9263-49AF-BF03-8725689CCC5A}">
      <dgm:prSet phldrT="[Testo]" custT="1"/>
      <dgm:spPr>
        <a:solidFill>
          <a:schemeClr val="accent1">
            <a:lumMod val="75000"/>
            <a:alpha val="90000"/>
          </a:schemeClr>
        </a:solidFill>
      </dgm:spPr>
      <dgm:t>
        <a:bodyPr/>
        <a:lstStyle/>
        <a:p>
          <a:r>
            <a:rPr lang="it-IT" sz="1600" b="1" dirty="0" smtClean="0">
              <a:solidFill>
                <a:schemeClr val="bg1"/>
              </a:solidFill>
              <a:latin typeface="Times New Roman" pitchFamily="18" charset="0"/>
              <a:cs typeface="Times New Roman" pitchFamily="18" charset="0"/>
            </a:rPr>
            <a:t>Passive </a:t>
          </a:r>
          <a:r>
            <a:rPr lang="it-IT" sz="1600" b="1" dirty="0" err="1" smtClean="0">
              <a:solidFill>
                <a:schemeClr val="bg1"/>
              </a:solidFill>
              <a:latin typeface="Times New Roman" pitchFamily="18" charset="0"/>
              <a:cs typeface="Times New Roman" pitchFamily="18" charset="0"/>
            </a:rPr>
            <a:t>sampling</a:t>
          </a:r>
          <a:endParaRPr lang="it-IT" sz="1600" b="1" dirty="0">
            <a:solidFill>
              <a:schemeClr val="bg1"/>
            </a:solidFill>
            <a:latin typeface="Times New Roman" pitchFamily="18" charset="0"/>
            <a:cs typeface="Times New Roman" pitchFamily="18" charset="0"/>
          </a:endParaRPr>
        </a:p>
      </dgm:t>
    </dgm:pt>
    <dgm:pt modelId="{CB80F9F6-CD16-4EAE-9EA4-852672C3B3AA}" type="parTrans" cxnId="{6AB494F9-1F1A-4925-8E31-9FE8FA3048DB}">
      <dgm:prSet/>
      <dgm:spPr/>
      <dgm:t>
        <a:bodyPr/>
        <a:lstStyle/>
        <a:p>
          <a:endParaRPr lang="it-IT" b="1"/>
        </a:p>
      </dgm:t>
    </dgm:pt>
    <dgm:pt modelId="{1BCE5011-1D05-42EE-BF11-4B8E1EFFED06}" type="sibTrans" cxnId="{6AB494F9-1F1A-4925-8E31-9FE8FA3048DB}">
      <dgm:prSet/>
      <dgm:spPr/>
      <dgm:t>
        <a:bodyPr/>
        <a:lstStyle/>
        <a:p>
          <a:endParaRPr lang="it-IT" b="1"/>
        </a:p>
      </dgm:t>
    </dgm:pt>
    <dgm:pt modelId="{355033E4-07B2-41C3-82FA-32CBDB54C0C7}">
      <dgm:prSet phldrT="[Testo]"/>
      <dgm:spPr/>
      <dgm:t>
        <a:bodyPr/>
        <a:lstStyle/>
        <a:p>
          <a:r>
            <a:rPr lang="it-IT" b="1" dirty="0" err="1" smtClean="0"/>
            <a:t>Quality</a:t>
          </a:r>
          <a:r>
            <a:rPr lang="it-IT" b="1" dirty="0" smtClean="0"/>
            <a:t> </a:t>
          </a:r>
          <a:r>
            <a:rPr lang="it-IT" b="1" dirty="0" err="1" smtClean="0"/>
            <a:t>of</a:t>
          </a:r>
          <a:r>
            <a:rPr lang="it-IT" b="1" dirty="0" smtClean="0"/>
            <a:t> life</a:t>
          </a:r>
          <a:endParaRPr lang="it-IT" b="1" dirty="0"/>
        </a:p>
      </dgm:t>
    </dgm:pt>
    <dgm:pt modelId="{FD1A26D9-DBE7-4B3E-8F47-A3640E1E5658}" type="parTrans" cxnId="{F7765508-AF4D-408D-AB0C-D322BE48B754}">
      <dgm:prSet/>
      <dgm:spPr/>
      <dgm:t>
        <a:bodyPr/>
        <a:lstStyle/>
        <a:p>
          <a:endParaRPr lang="it-IT" b="1"/>
        </a:p>
      </dgm:t>
    </dgm:pt>
    <dgm:pt modelId="{7F9B276C-1DF5-46B3-AB1A-4CA3DC20C27C}" type="sibTrans" cxnId="{F7765508-AF4D-408D-AB0C-D322BE48B754}">
      <dgm:prSet/>
      <dgm:spPr/>
      <dgm:t>
        <a:bodyPr/>
        <a:lstStyle/>
        <a:p>
          <a:endParaRPr lang="it-IT" b="1"/>
        </a:p>
      </dgm:t>
    </dgm:pt>
    <dgm:pt modelId="{E715F736-C7F7-47F1-8222-668AA26DF293}">
      <dgm:prSet phldrT="[Testo]" custT="1"/>
      <dgm:spPr>
        <a:solidFill>
          <a:schemeClr val="accent1">
            <a:lumMod val="75000"/>
            <a:alpha val="90000"/>
          </a:schemeClr>
        </a:solidFill>
      </dgm:spPr>
      <dgm:t>
        <a:bodyPr/>
        <a:lstStyle/>
        <a:p>
          <a:r>
            <a:rPr lang="it-IT" sz="1600" b="1" dirty="0" err="1" smtClean="0">
              <a:solidFill>
                <a:schemeClr val="bg1"/>
              </a:solidFill>
              <a:latin typeface="Times New Roman" pitchFamily="18" charset="0"/>
              <a:cs typeface="Times New Roman" pitchFamily="18" charset="0"/>
            </a:rPr>
            <a:t>Questionnaire</a:t>
          </a:r>
          <a:endParaRPr lang="it-IT" sz="1600" b="1" dirty="0">
            <a:solidFill>
              <a:schemeClr val="bg1"/>
            </a:solidFill>
            <a:latin typeface="Times New Roman" pitchFamily="18" charset="0"/>
            <a:cs typeface="Times New Roman" pitchFamily="18" charset="0"/>
          </a:endParaRPr>
        </a:p>
      </dgm:t>
    </dgm:pt>
    <dgm:pt modelId="{2CD38732-3DF9-4B02-B32F-25D0378D616D}" type="parTrans" cxnId="{7CD7BF9E-E2F9-46D3-B9D0-AC404F4CC6B5}">
      <dgm:prSet/>
      <dgm:spPr/>
      <dgm:t>
        <a:bodyPr/>
        <a:lstStyle/>
        <a:p>
          <a:endParaRPr lang="it-IT" b="1"/>
        </a:p>
      </dgm:t>
    </dgm:pt>
    <dgm:pt modelId="{CFE6B1AC-5135-4AD8-8455-32A0ABB6B97B}" type="sibTrans" cxnId="{7CD7BF9E-E2F9-46D3-B9D0-AC404F4CC6B5}">
      <dgm:prSet/>
      <dgm:spPr/>
      <dgm:t>
        <a:bodyPr/>
        <a:lstStyle/>
        <a:p>
          <a:endParaRPr lang="it-IT" b="1"/>
        </a:p>
      </dgm:t>
    </dgm:pt>
    <dgm:pt modelId="{9DA54B12-B42B-489A-A6D1-45BA6FA6A4EE}" type="pres">
      <dgm:prSet presAssocID="{857A292A-76F0-4D21-94AF-68716D5EF925}" presName="Name0" presStyleCnt="0">
        <dgm:presLayoutVars>
          <dgm:dir/>
          <dgm:animLvl val="lvl"/>
          <dgm:resizeHandles val="exact"/>
        </dgm:presLayoutVars>
      </dgm:prSet>
      <dgm:spPr/>
      <dgm:t>
        <a:bodyPr/>
        <a:lstStyle/>
        <a:p>
          <a:endParaRPr lang="it-IT"/>
        </a:p>
      </dgm:t>
    </dgm:pt>
    <dgm:pt modelId="{DE197A49-3DD6-4C82-8EDE-EC695F086255}" type="pres">
      <dgm:prSet presAssocID="{7E483C5A-973D-4D53-8CA3-A31EC4991FD4}" presName="linNode" presStyleCnt="0"/>
      <dgm:spPr/>
    </dgm:pt>
    <dgm:pt modelId="{4B58BE3F-3082-425C-97EB-77D26E8C5777}" type="pres">
      <dgm:prSet presAssocID="{7E483C5A-973D-4D53-8CA3-A31EC4991FD4}" presName="parentText" presStyleLbl="node1" presStyleIdx="0" presStyleCnt="3">
        <dgm:presLayoutVars>
          <dgm:chMax val="1"/>
          <dgm:bulletEnabled val="1"/>
        </dgm:presLayoutVars>
      </dgm:prSet>
      <dgm:spPr/>
      <dgm:t>
        <a:bodyPr/>
        <a:lstStyle/>
        <a:p>
          <a:endParaRPr lang="it-IT"/>
        </a:p>
      </dgm:t>
    </dgm:pt>
    <dgm:pt modelId="{719BD5D0-5A6B-460A-B826-B1FCC65FDBD3}" type="pres">
      <dgm:prSet presAssocID="{7E483C5A-973D-4D53-8CA3-A31EC4991FD4}" presName="descendantText" presStyleLbl="alignAccFollowNode1" presStyleIdx="0" presStyleCnt="3">
        <dgm:presLayoutVars>
          <dgm:bulletEnabled val="1"/>
        </dgm:presLayoutVars>
      </dgm:prSet>
      <dgm:spPr/>
      <dgm:t>
        <a:bodyPr/>
        <a:lstStyle/>
        <a:p>
          <a:endParaRPr lang="it-IT"/>
        </a:p>
      </dgm:t>
    </dgm:pt>
    <dgm:pt modelId="{1DA4E321-591F-4AB8-9A24-C45537300BA8}" type="pres">
      <dgm:prSet presAssocID="{FB271A8C-0909-4424-B922-39A968CF65C0}" presName="sp" presStyleCnt="0"/>
      <dgm:spPr/>
    </dgm:pt>
    <dgm:pt modelId="{E002C15E-60B2-4A64-88C9-6610DABD4A0C}" type="pres">
      <dgm:prSet presAssocID="{AA70A951-680D-41AA-ADD9-50645030433D}" presName="linNode" presStyleCnt="0"/>
      <dgm:spPr/>
    </dgm:pt>
    <dgm:pt modelId="{B73D9410-2A28-4E91-B635-9D4917818FD9}" type="pres">
      <dgm:prSet presAssocID="{AA70A951-680D-41AA-ADD9-50645030433D}" presName="parentText" presStyleLbl="node1" presStyleIdx="1" presStyleCnt="3">
        <dgm:presLayoutVars>
          <dgm:chMax val="1"/>
          <dgm:bulletEnabled val="1"/>
        </dgm:presLayoutVars>
      </dgm:prSet>
      <dgm:spPr/>
      <dgm:t>
        <a:bodyPr/>
        <a:lstStyle/>
        <a:p>
          <a:endParaRPr lang="it-IT"/>
        </a:p>
      </dgm:t>
    </dgm:pt>
    <dgm:pt modelId="{C0A2EA27-DD78-47B0-9AFA-88AE44A6134E}" type="pres">
      <dgm:prSet presAssocID="{AA70A951-680D-41AA-ADD9-50645030433D}" presName="descendantText" presStyleLbl="alignAccFollowNode1" presStyleIdx="1" presStyleCnt="3">
        <dgm:presLayoutVars>
          <dgm:bulletEnabled val="1"/>
        </dgm:presLayoutVars>
      </dgm:prSet>
      <dgm:spPr/>
      <dgm:t>
        <a:bodyPr/>
        <a:lstStyle/>
        <a:p>
          <a:endParaRPr lang="it-IT"/>
        </a:p>
      </dgm:t>
    </dgm:pt>
    <dgm:pt modelId="{BEE74A2D-C77B-4A61-B8E3-CE8278B845CB}" type="pres">
      <dgm:prSet presAssocID="{4DEDEA7E-6198-44AD-88CF-B7646F48693E}" presName="sp" presStyleCnt="0"/>
      <dgm:spPr/>
    </dgm:pt>
    <dgm:pt modelId="{CC3F5E69-CA8B-4328-A3E7-55F1513E32C2}" type="pres">
      <dgm:prSet presAssocID="{355033E4-07B2-41C3-82FA-32CBDB54C0C7}" presName="linNode" presStyleCnt="0"/>
      <dgm:spPr/>
    </dgm:pt>
    <dgm:pt modelId="{B0ED7C14-5B99-4A55-9F9A-8248BB0213F1}" type="pres">
      <dgm:prSet presAssocID="{355033E4-07B2-41C3-82FA-32CBDB54C0C7}" presName="parentText" presStyleLbl="node1" presStyleIdx="2" presStyleCnt="3">
        <dgm:presLayoutVars>
          <dgm:chMax val="1"/>
          <dgm:bulletEnabled val="1"/>
        </dgm:presLayoutVars>
      </dgm:prSet>
      <dgm:spPr/>
      <dgm:t>
        <a:bodyPr/>
        <a:lstStyle/>
        <a:p>
          <a:endParaRPr lang="it-IT"/>
        </a:p>
      </dgm:t>
    </dgm:pt>
    <dgm:pt modelId="{1388B68A-F1E4-42B1-B397-4F64479F7354}" type="pres">
      <dgm:prSet presAssocID="{355033E4-07B2-41C3-82FA-32CBDB54C0C7}" presName="descendantText" presStyleLbl="alignAccFollowNode1" presStyleIdx="2" presStyleCnt="3">
        <dgm:presLayoutVars>
          <dgm:bulletEnabled val="1"/>
        </dgm:presLayoutVars>
      </dgm:prSet>
      <dgm:spPr/>
      <dgm:t>
        <a:bodyPr/>
        <a:lstStyle/>
        <a:p>
          <a:endParaRPr lang="it-IT"/>
        </a:p>
      </dgm:t>
    </dgm:pt>
  </dgm:ptLst>
  <dgm:cxnLst>
    <dgm:cxn modelId="{C5763028-EEB8-43E0-BEA7-44649E0CB87B}" srcId="{7E483C5A-973D-4D53-8CA3-A31EC4991FD4}" destId="{4FEBAFEC-1349-4A1A-B3C6-DDC16DCBF512}" srcOrd="1" destOrd="0" parTransId="{0840E00E-9F62-4CB8-B6FB-E438BA59887C}" sibTransId="{7287F4D6-46C7-4E87-B32E-062323F32B24}"/>
    <dgm:cxn modelId="{EC948C9F-95EC-463C-B5CF-5483F1223B6E}" type="presOf" srcId="{355033E4-07B2-41C3-82FA-32CBDB54C0C7}" destId="{B0ED7C14-5B99-4A55-9F9A-8248BB0213F1}" srcOrd="0" destOrd="0" presId="urn:microsoft.com/office/officeart/2005/8/layout/vList5"/>
    <dgm:cxn modelId="{13AA6718-0351-4764-B801-D02DF3398A2F}" type="presOf" srcId="{7BF1E3FC-8103-41B2-B1E2-929A20033B32}" destId="{C0A2EA27-DD78-47B0-9AFA-88AE44A6134E}" srcOrd="0" destOrd="0" presId="urn:microsoft.com/office/officeart/2005/8/layout/vList5"/>
    <dgm:cxn modelId="{AC4699A6-3F8E-4815-811E-16EFB0B71AF2}" srcId="{7E483C5A-973D-4D53-8CA3-A31EC4991FD4}" destId="{C3225E75-547E-49E2-9782-AF65E1EA335B}" srcOrd="0" destOrd="0" parTransId="{55934FD1-E800-407A-B1C6-3B0697553DFB}" sibTransId="{2209C31B-A2A2-4D04-94FC-059C01F7C1B8}"/>
    <dgm:cxn modelId="{F7765508-AF4D-408D-AB0C-D322BE48B754}" srcId="{857A292A-76F0-4D21-94AF-68716D5EF925}" destId="{355033E4-07B2-41C3-82FA-32CBDB54C0C7}" srcOrd="2" destOrd="0" parTransId="{FD1A26D9-DBE7-4B3E-8F47-A3640E1E5658}" sibTransId="{7F9B276C-1DF5-46B3-AB1A-4CA3DC20C27C}"/>
    <dgm:cxn modelId="{1FE4DEE2-409C-47AA-B6C5-279799B28DFF}" type="presOf" srcId="{857A292A-76F0-4D21-94AF-68716D5EF925}" destId="{9DA54B12-B42B-489A-A6D1-45BA6FA6A4EE}" srcOrd="0" destOrd="0" presId="urn:microsoft.com/office/officeart/2005/8/layout/vList5"/>
    <dgm:cxn modelId="{895D2A0B-3E75-411D-94CF-E5135E400D3D}" type="presOf" srcId="{E715F736-C7F7-47F1-8222-668AA26DF293}" destId="{1388B68A-F1E4-42B1-B397-4F64479F7354}" srcOrd="0" destOrd="0" presId="urn:microsoft.com/office/officeart/2005/8/layout/vList5"/>
    <dgm:cxn modelId="{C8549FBC-B5BD-4015-99DA-73E8C2231655}" type="presOf" srcId="{AA70A951-680D-41AA-ADD9-50645030433D}" destId="{B73D9410-2A28-4E91-B635-9D4917818FD9}" srcOrd="0" destOrd="0" presId="urn:microsoft.com/office/officeart/2005/8/layout/vList5"/>
    <dgm:cxn modelId="{155162C3-DCD4-4781-916E-2C9DB33731F2}" srcId="{AA70A951-680D-41AA-ADD9-50645030433D}" destId="{7BF1E3FC-8103-41B2-B1E2-929A20033B32}" srcOrd="0" destOrd="0" parTransId="{7C38C0F3-A029-4E59-BE9B-954DE463461E}" sibTransId="{52C78E65-7E25-4B79-8FFA-0F7B75061057}"/>
    <dgm:cxn modelId="{7CD7BF9E-E2F9-46D3-B9D0-AC404F4CC6B5}" srcId="{355033E4-07B2-41C3-82FA-32CBDB54C0C7}" destId="{E715F736-C7F7-47F1-8222-668AA26DF293}" srcOrd="0" destOrd="0" parTransId="{2CD38732-3DF9-4B02-B32F-25D0378D616D}" sibTransId="{CFE6B1AC-5135-4AD8-8455-32A0ABB6B97B}"/>
    <dgm:cxn modelId="{CBB2D2A2-C8B1-4E1E-9736-AE51FC99BF21}" type="presOf" srcId="{C3225E75-547E-49E2-9782-AF65E1EA335B}" destId="{719BD5D0-5A6B-460A-B826-B1FCC65FDBD3}" srcOrd="0" destOrd="0" presId="urn:microsoft.com/office/officeart/2005/8/layout/vList5"/>
    <dgm:cxn modelId="{F98BBD00-6180-4639-AFAD-E4F5F4499F10}" type="presOf" srcId="{7E483C5A-973D-4D53-8CA3-A31EC4991FD4}" destId="{4B58BE3F-3082-425C-97EB-77D26E8C5777}" srcOrd="0" destOrd="0" presId="urn:microsoft.com/office/officeart/2005/8/layout/vList5"/>
    <dgm:cxn modelId="{7E27FE14-27FE-47A5-A9CB-FFB2B4BA127F}" srcId="{857A292A-76F0-4D21-94AF-68716D5EF925}" destId="{7E483C5A-973D-4D53-8CA3-A31EC4991FD4}" srcOrd="0" destOrd="0" parTransId="{7F942A54-5F32-4922-9E0E-2372202A88B8}" sibTransId="{FB271A8C-0909-4424-B922-39A968CF65C0}"/>
    <dgm:cxn modelId="{A236562C-4055-4513-BFAE-D9E4BE0D772D}" type="presOf" srcId="{66822341-9263-49AF-BF03-8725689CCC5A}" destId="{C0A2EA27-DD78-47B0-9AFA-88AE44A6134E}" srcOrd="0" destOrd="1" presId="urn:microsoft.com/office/officeart/2005/8/layout/vList5"/>
    <dgm:cxn modelId="{6AB494F9-1F1A-4925-8E31-9FE8FA3048DB}" srcId="{AA70A951-680D-41AA-ADD9-50645030433D}" destId="{66822341-9263-49AF-BF03-8725689CCC5A}" srcOrd="1" destOrd="0" parTransId="{CB80F9F6-CD16-4EAE-9EA4-852672C3B3AA}" sibTransId="{1BCE5011-1D05-42EE-BF11-4B8E1EFFED06}"/>
    <dgm:cxn modelId="{B993F961-16DF-4281-A8A5-674292011EDE}" type="presOf" srcId="{4FEBAFEC-1349-4A1A-B3C6-DDC16DCBF512}" destId="{719BD5D0-5A6B-460A-B826-B1FCC65FDBD3}" srcOrd="0" destOrd="1" presId="urn:microsoft.com/office/officeart/2005/8/layout/vList5"/>
    <dgm:cxn modelId="{AD1D0721-EE21-45E5-8785-CF950CC11995}" srcId="{857A292A-76F0-4D21-94AF-68716D5EF925}" destId="{AA70A951-680D-41AA-ADD9-50645030433D}" srcOrd="1" destOrd="0" parTransId="{9ABF8CA6-5E80-4210-BF75-6277620B9198}" sibTransId="{4DEDEA7E-6198-44AD-88CF-B7646F48693E}"/>
    <dgm:cxn modelId="{C789D556-F265-4131-9213-8E620EBB086F}" type="presParOf" srcId="{9DA54B12-B42B-489A-A6D1-45BA6FA6A4EE}" destId="{DE197A49-3DD6-4C82-8EDE-EC695F086255}" srcOrd="0" destOrd="0" presId="urn:microsoft.com/office/officeart/2005/8/layout/vList5"/>
    <dgm:cxn modelId="{926CE473-5830-4082-84A1-A00BAAD3D975}" type="presParOf" srcId="{DE197A49-3DD6-4C82-8EDE-EC695F086255}" destId="{4B58BE3F-3082-425C-97EB-77D26E8C5777}" srcOrd="0" destOrd="0" presId="urn:microsoft.com/office/officeart/2005/8/layout/vList5"/>
    <dgm:cxn modelId="{6A370F0E-47A5-43C4-8B4E-3B53301E47E4}" type="presParOf" srcId="{DE197A49-3DD6-4C82-8EDE-EC695F086255}" destId="{719BD5D0-5A6B-460A-B826-B1FCC65FDBD3}" srcOrd="1" destOrd="0" presId="urn:microsoft.com/office/officeart/2005/8/layout/vList5"/>
    <dgm:cxn modelId="{3BA142D0-14C1-4444-9FEF-CD1CE9F9686F}" type="presParOf" srcId="{9DA54B12-B42B-489A-A6D1-45BA6FA6A4EE}" destId="{1DA4E321-591F-4AB8-9A24-C45537300BA8}" srcOrd="1" destOrd="0" presId="urn:microsoft.com/office/officeart/2005/8/layout/vList5"/>
    <dgm:cxn modelId="{A861B8F5-0BF7-473C-A026-9C77F8F3A50C}" type="presParOf" srcId="{9DA54B12-B42B-489A-A6D1-45BA6FA6A4EE}" destId="{E002C15E-60B2-4A64-88C9-6610DABD4A0C}" srcOrd="2" destOrd="0" presId="urn:microsoft.com/office/officeart/2005/8/layout/vList5"/>
    <dgm:cxn modelId="{EE2F313C-117B-4022-8D19-B69C0DE0DAEE}" type="presParOf" srcId="{E002C15E-60B2-4A64-88C9-6610DABD4A0C}" destId="{B73D9410-2A28-4E91-B635-9D4917818FD9}" srcOrd="0" destOrd="0" presId="urn:microsoft.com/office/officeart/2005/8/layout/vList5"/>
    <dgm:cxn modelId="{EBE5AB4F-76B9-4324-91D8-47BC1AF4DFCE}" type="presParOf" srcId="{E002C15E-60B2-4A64-88C9-6610DABD4A0C}" destId="{C0A2EA27-DD78-47B0-9AFA-88AE44A6134E}" srcOrd="1" destOrd="0" presId="urn:microsoft.com/office/officeart/2005/8/layout/vList5"/>
    <dgm:cxn modelId="{F9743D70-C01B-4A5B-886D-991DDE9DB1A2}" type="presParOf" srcId="{9DA54B12-B42B-489A-A6D1-45BA6FA6A4EE}" destId="{BEE74A2D-C77B-4A61-B8E3-CE8278B845CB}" srcOrd="3" destOrd="0" presId="urn:microsoft.com/office/officeart/2005/8/layout/vList5"/>
    <dgm:cxn modelId="{3F56020F-3877-4339-8817-53C2E5518BEA}" type="presParOf" srcId="{9DA54B12-B42B-489A-A6D1-45BA6FA6A4EE}" destId="{CC3F5E69-CA8B-4328-A3E7-55F1513E32C2}" srcOrd="4" destOrd="0" presId="urn:microsoft.com/office/officeart/2005/8/layout/vList5"/>
    <dgm:cxn modelId="{1763E884-4469-41D1-BC90-F68FD3627F76}" type="presParOf" srcId="{CC3F5E69-CA8B-4328-A3E7-55F1513E32C2}" destId="{B0ED7C14-5B99-4A55-9F9A-8248BB0213F1}" srcOrd="0" destOrd="0" presId="urn:microsoft.com/office/officeart/2005/8/layout/vList5"/>
    <dgm:cxn modelId="{9B9E6C63-C476-44DF-ADA3-82598B06689F}" type="presParOf" srcId="{CC3F5E69-CA8B-4328-A3E7-55F1513E32C2}" destId="{1388B68A-F1E4-42B1-B397-4F64479F7354}" srcOrd="1" destOrd="0" presId="urn:microsoft.com/office/officeart/2005/8/layout/vList5"/>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57A292A-76F0-4D21-94AF-68716D5EF925}" type="doc">
      <dgm:prSet loTypeId="urn:microsoft.com/office/officeart/2005/8/layout/vList5" loCatId="list" qsTypeId="urn:microsoft.com/office/officeart/2005/8/quickstyle/3d1" qsCatId="3D" csTypeId="urn:microsoft.com/office/officeart/2005/8/colors/accent1_4" csCatId="accent1" phldr="1"/>
      <dgm:spPr/>
      <dgm:t>
        <a:bodyPr/>
        <a:lstStyle/>
        <a:p>
          <a:endParaRPr lang="it-IT"/>
        </a:p>
      </dgm:t>
    </dgm:pt>
    <dgm:pt modelId="{7E483C5A-973D-4D53-8CA3-A31EC4991FD4}">
      <dgm:prSet phldrT="[Testo]"/>
      <dgm:spPr/>
      <dgm:t>
        <a:bodyPr/>
        <a:lstStyle/>
        <a:p>
          <a:r>
            <a:rPr lang="it-IT" b="1" dirty="0" smtClean="0"/>
            <a:t>Air </a:t>
          </a:r>
          <a:r>
            <a:rPr lang="it-IT" b="1" dirty="0" err="1" smtClean="0"/>
            <a:t>Quality</a:t>
          </a:r>
          <a:r>
            <a:rPr lang="it-IT" b="1" dirty="0" smtClean="0"/>
            <a:t> </a:t>
          </a:r>
          <a:r>
            <a:rPr lang="it-IT" b="1" dirty="0" err="1" smtClean="0"/>
            <a:t>Monitoring</a:t>
          </a:r>
          <a:endParaRPr lang="it-IT" b="1" dirty="0"/>
        </a:p>
      </dgm:t>
    </dgm:pt>
    <dgm:pt modelId="{7F942A54-5F32-4922-9E0E-2372202A88B8}" type="parTrans" cxnId="{7E27FE14-27FE-47A5-A9CB-FFB2B4BA127F}">
      <dgm:prSet/>
      <dgm:spPr/>
      <dgm:t>
        <a:bodyPr/>
        <a:lstStyle/>
        <a:p>
          <a:endParaRPr lang="it-IT" b="1"/>
        </a:p>
      </dgm:t>
    </dgm:pt>
    <dgm:pt modelId="{FB271A8C-0909-4424-B922-39A968CF65C0}" type="sibTrans" cxnId="{7E27FE14-27FE-47A5-A9CB-FFB2B4BA127F}">
      <dgm:prSet/>
      <dgm:spPr/>
      <dgm:t>
        <a:bodyPr/>
        <a:lstStyle/>
        <a:p>
          <a:endParaRPr lang="it-IT" b="1"/>
        </a:p>
      </dgm:t>
    </dgm:pt>
    <dgm:pt modelId="{C3225E75-547E-49E2-9782-AF65E1EA335B}">
      <dgm:prSet phldrT="[Testo]"/>
      <dgm:spPr/>
      <dgm:t>
        <a:bodyPr/>
        <a:lstStyle/>
        <a:p>
          <a:r>
            <a:rPr lang="it-IT" b="1" dirty="0" smtClean="0">
              <a:solidFill>
                <a:schemeClr val="accent1">
                  <a:lumMod val="75000"/>
                </a:schemeClr>
              </a:solidFill>
            </a:rPr>
            <a:t>EU </a:t>
          </a:r>
          <a:r>
            <a:rPr lang="it-IT" b="1" dirty="0" err="1" smtClean="0">
              <a:solidFill>
                <a:schemeClr val="accent1">
                  <a:lumMod val="75000"/>
                </a:schemeClr>
              </a:solidFill>
            </a:rPr>
            <a:t>Directive</a:t>
          </a:r>
          <a:r>
            <a:rPr lang="it-IT" b="1" dirty="0" smtClean="0">
              <a:solidFill>
                <a:schemeClr val="accent1">
                  <a:lumMod val="75000"/>
                </a:schemeClr>
              </a:solidFill>
            </a:rPr>
            <a:t> </a:t>
          </a:r>
          <a:r>
            <a:rPr lang="it-IT" b="1" dirty="0" err="1" smtClean="0">
              <a:solidFill>
                <a:schemeClr val="accent1">
                  <a:lumMod val="75000"/>
                </a:schemeClr>
              </a:solidFill>
            </a:rPr>
            <a:t>requirements</a:t>
          </a:r>
          <a:endParaRPr lang="it-IT" b="1" dirty="0">
            <a:solidFill>
              <a:schemeClr val="accent1">
                <a:lumMod val="75000"/>
              </a:schemeClr>
            </a:solidFill>
          </a:endParaRPr>
        </a:p>
      </dgm:t>
    </dgm:pt>
    <dgm:pt modelId="{55934FD1-E800-407A-B1C6-3B0697553DFB}" type="parTrans" cxnId="{AC4699A6-3F8E-4815-811E-16EFB0B71AF2}">
      <dgm:prSet/>
      <dgm:spPr/>
      <dgm:t>
        <a:bodyPr/>
        <a:lstStyle/>
        <a:p>
          <a:endParaRPr lang="it-IT" b="1"/>
        </a:p>
      </dgm:t>
    </dgm:pt>
    <dgm:pt modelId="{2209C31B-A2A2-4D04-94FC-059C01F7C1B8}" type="sibTrans" cxnId="{AC4699A6-3F8E-4815-811E-16EFB0B71AF2}">
      <dgm:prSet/>
      <dgm:spPr/>
      <dgm:t>
        <a:bodyPr/>
        <a:lstStyle/>
        <a:p>
          <a:endParaRPr lang="it-IT" b="1"/>
        </a:p>
      </dgm:t>
    </dgm:pt>
    <dgm:pt modelId="{4FEBAFEC-1349-4A1A-B3C6-DDC16DCBF512}">
      <dgm:prSet phldrT="[Testo]"/>
      <dgm:spPr/>
      <dgm:t>
        <a:bodyPr/>
        <a:lstStyle/>
        <a:p>
          <a:r>
            <a:rPr lang="it-IT" b="1" dirty="0" smtClean="0">
              <a:solidFill>
                <a:schemeClr val="accent1">
                  <a:lumMod val="75000"/>
                </a:schemeClr>
              </a:solidFill>
            </a:rPr>
            <a:t>Passive </a:t>
          </a:r>
          <a:r>
            <a:rPr lang="it-IT" b="1" dirty="0" err="1" smtClean="0">
              <a:solidFill>
                <a:schemeClr val="accent1">
                  <a:lumMod val="75000"/>
                </a:schemeClr>
              </a:solidFill>
            </a:rPr>
            <a:t>sampling</a:t>
          </a:r>
          <a:endParaRPr lang="it-IT" b="1" dirty="0">
            <a:solidFill>
              <a:schemeClr val="accent1">
                <a:lumMod val="75000"/>
              </a:schemeClr>
            </a:solidFill>
          </a:endParaRPr>
        </a:p>
      </dgm:t>
    </dgm:pt>
    <dgm:pt modelId="{0840E00E-9F62-4CB8-B6FB-E438BA59887C}" type="parTrans" cxnId="{C5763028-EEB8-43E0-BEA7-44649E0CB87B}">
      <dgm:prSet/>
      <dgm:spPr/>
      <dgm:t>
        <a:bodyPr/>
        <a:lstStyle/>
        <a:p>
          <a:endParaRPr lang="it-IT" b="1"/>
        </a:p>
      </dgm:t>
    </dgm:pt>
    <dgm:pt modelId="{7287F4D6-46C7-4E87-B32E-062323F32B24}" type="sibTrans" cxnId="{C5763028-EEB8-43E0-BEA7-44649E0CB87B}">
      <dgm:prSet/>
      <dgm:spPr/>
      <dgm:t>
        <a:bodyPr/>
        <a:lstStyle/>
        <a:p>
          <a:endParaRPr lang="it-IT" b="1"/>
        </a:p>
      </dgm:t>
    </dgm:pt>
    <dgm:pt modelId="{9DA54B12-B42B-489A-A6D1-45BA6FA6A4EE}" type="pres">
      <dgm:prSet presAssocID="{857A292A-76F0-4D21-94AF-68716D5EF925}" presName="Name0" presStyleCnt="0">
        <dgm:presLayoutVars>
          <dgm:dir/>
          <dgm:animLvl val="lvl"/>
          <dgm:resizeHandles val="exact"/>
        </dgm:presLayoutVars>
      </dgm:prSet>
      <dgm:spPr/>
      <dgm:t>
        <a:bodyPr/>
        <a:lstStyle/>
        <a:p>
          <a:endParaRPr lang="it-IT"/>
        </a:p>
      </dgm:t>
    </dgm:pt>
    <dgm:pt modelId="{DE197A49-3DD6-4C82-8EDE-EC695F086255}" type="pres">
      <dgm:prSet presAssocID="{7E483C5A-973D-4D53-8CA3-A31EC4991FD4}" presName="linNode" presStyleCnt="0"/>
      <dgm:spPr/>
    </dgm:pt>
    <dgm:pt modelId="{4B58BE3F-3082-425C-97EB-77D26E8C5777}" type="pres">
      <dgm:prSet presAssocID="{7E483C5A-973D-4D53-8CA3-A31EC4991FD4}" presName="parentText" presStyleLbl="node1" presStyleIdx="0" presStyleCnt="1" custLinFactNeighborX="-72545">
        <dgm:presLayoutVars>
          <dgm:chMax val="1"/>
          <dgm:bulletEnabled val="1"/>
        </dgm:presLayoutVars>
      </dgm:prSet>
      <dgm:spPr/>
      <dgm:t>
        <a:bodyPr/>
        <a:lstStyle/>
        <a:p>
          <a:endParaRPr lang="it-IT"/>
        </a:p>
      </dgm:t>
    </dgm:pt>
    <dgm:pt modelId="{719BD5D0-5A6B-460A-B826-B1FCC65FDBD3}" type="pres">
      <dgm:prSet presAssocID="{7E483C5A-973D-4D53-8CA3-A31EC4991FD4}" presName="descendantText" presStyleLbl="alignAccFollowNode1" presStyleIdx="0" presStyleCnt="1">
        <dgm:presLayoutVars>
          <dgm:bulletEnabled val="1"/>
        </dgm:presLayoutVars>
      </dgm:prSet>
      <dgm:spPr/>
      <dgm:t>
        <a:bodyPr/>
        <a:lstStyle/>
        <a:p>
          <a:endParaRPr lang="it-IT"/>
        </a:p>
      </dgm:t>
    </dgm:pt>
  </dgm:ptLst>
  <dgm:cxnLst>
    <dgm:cxn modelId="{21ED3D59-3793-4B30-8F34-2DAACE3EF402}" type="presOf" srcId="{857A292A-76F0-4D21-94AF-68716D5EF925}" destId="{9DA54B12-B42B-489A-A6D1-45BA6FA6A4EE}" srcOrd="0" destOrd="0" presId="urn:microsoft.com/office/officeart/2005/8/layout/vList5"/>
    <dgm:cxn modelId="{C5763028-EEB8-43E0-BEA7-44649E0CB87B}" srcId="{7E483C5A-973D-4D53-8CA3-A31EC4991FD4}" destId="{4FEBAFEC-1349-4A1A-B3C6-DDC16DCBF512}" srcOrd="1" destOrd="0" parTransId="{0840E00E-9F62-4CB8-B6FB-E438BA59887C}" sibTransId="{7287F4D6-46C7-4E87-B32E-062323F32B24}"/>
    <dgm:cxn modelId="{7E27FE14-27FE-47A5-A9CB-FFB2B4BA127F}" srcId="{857A292A-76F0-4D21-94AF-68716D5EF925}" destId="{7E483C5A-973D-4D53-8CA3-A31EC4991FD4}" srcOrd="0" destOrd="0" parTransId="{7F942A54-5F32-4922-9E0E-2372202A88B8}" sibTransId="{FB271A8C-0909-4424-B922-39A968CF65C0}"/>
    <dgm:cxn modelId="{D758B9B5-95F0-4DFA-9F24-22146186CA36}" type="presOf" srcId="{7E483C5A-973D-4D53-8CA3-A31EC4991FD4}" destId="{4B58BE3F-3082-425C-97EB-77D26E8C5777}" srcOrd="0" destOrd="0" presId="urn:microsoft.com/office/officeart/2005/8/layout/vList5"/>
    <dgm:cxn modelId="{169B3418-9CC8-44B2-AB88-F52D7235EEE4}" type="presOf" srcId="{4FEBAFEC-1349-4A1A-B3C6-DDC16DCBF512}" destId="{719BD5D0-5A6B-460A-B826-B1FCC65FDBD3}" srcOrd="0" destOrd="1" presId="urn:microsoft.com/office/officeart/2005/8/layout/vList5"/>
    <dgm:cxn modelId="{AC4699A6-3F8E-4815-811E-16EFB0B71AF2}" srcId="{7E483C5A-973D-4D53-8CA3-A31EC4991FD4}" destId="{C3225E75-547E-49E2-9782-AF65E1EA335B}" srcOrd="0" destOrd="0" parTransId="{55934FD1-E800-407A-B1C6-3B0697553DFB}" sibTransId="{2209C31B-A2A2-4D04-94FC-059C01F7C1B8}"/>
    <dgm:cxn modelId="{8EBAF6A7-4592-4226-BD63-3B517B067595}" type="presOf" srcId="{C3225E75-547E-49E2-9782-AF65E1EA335B}" destId="{719BD5D0-5A6B-460A-B826-B1FCC65FDBD3}" srcOrd="0" destOrd="0" presId="urn:microsoft.com/office/officeart/2005/8/layout/vList5"/>
    <dgm:cxn modelId="{85D1E17F-ED16-4AD8-81F9-FD303F0F02E2}" type="presParOf" srcId="{9DA54B12-B42B-489A-A6D1-45BA6FA6A4EE}" destId="{DE197A49-3DD6-4C82-8EDE-EC695F086255}" srcOrd="0" destOrd="0" presId="urn:microsoft.com/office/officeart/2005/8/layout/vList5"/>
    <dgm:cxn modelId="{BEB9B5F9-2775-4378-BF35-47CEA5D6FD5F}" type="presParOf" srcId="{DE197A49-3DD6-4C82-8EDE-EC695F086255}" destId="{4B58BE3F-3082-425C-97EB-77D26E8C5777}" srcOrd="0" destOrd="0" presId="urn:microsoft.com/office/officeart/2005/8/layout/vList5"/>
    <dgm:cxn modelId="{8FCD72C0-BFED-4DA8-914D-C66D4DBEC624}" type="presParOf" srcId="{DE197A49-3DD6-4C82-8EDE-EC695F086255}" destId="{719BD5D0-5A6B-460A-B826-B1FCC65FDBD3}" srcOrd="1" destOrd="0" presId="urn:microsoft.com/office/officeart/2005/8/layout/vList5"/>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857A292A-76F0-4D21-94AF-68716D5EF925}" type="doc">
      <dgm:prSet loTypeId="urn:microsoft.com/office/officeart/2005/8/layout/vList5" loCatId="list" qsTypeId="urn:microsoft.com/office/officeart/2005/8/quickstyle/3d1" qsCatId="3D" csTypeId="urn:microsoft.com/office/officeart/2005/8/colors/accent1_4" csCatId="accent1" phldr="1"/>
      <dgm:spPr/>
      <dgm:t>
        <a:bodyPr/>
        <a:lstStyle/>
        <a:p>
          <a:endParaRPr lang="it-IT"/>
        </a:p>
      </dgm:t>
    </dgm:pt>
    <dgm:pt modelId="{7E483C5A-973D-4D53-8CA3-A31EC4991FD4}">
      <dgm:prSet phldrT="[Testo]"/>
      <dgm:spPr/>
      <dgm:t>
        <a:bodyPr/>
        <a:lstStyle/>
        <a:p>
          <a:r>
            <a:rPr lang="it-IT" b="1" dirty="0" err="1" smtClean="0"/>
            <a:t>Quality</a:t>
          </a:r>
          <a:r>
            <a:rPr lang="it-IT" b="1" dirty="0" smtClean="0"/>
            <a:t> </a:t>
          </a:r>
          <a:r>
            <a:rPr lang="it-IT" b="1" dirty="0" err="1" smtClean="0"/>
            <a:t>of</a:t>
          </a:r>
          <a:r>
            <a:rPr lang="it-IT" b="1" dirty="0" smtClean="0"/>
            <a:t> life</a:t>
          </a:r>
          <a:endParaRPr lang="it-IT" b="1" dirty="0"/>
        </a:p>
      </dgm:t>
    </dgm:pt>
    <dgm:pt modelId="{7F942A54-5F32-4922-9E0E-2372202A88B8}" type="parTrans" cxnId="{7E27FE14-27FE-47A5-A9CB-FFB2B4BA127F}">
      <dgm:prSet/>
      <dgm:spPr/>
      <dgm:t>
        <a:bodyPr/>
        <a:lstStyle/>
        <a:p>
          <a:endParaRPr lang="it-IT" b="1"/>
        </a:p>
      </dgm:t>
    </dgm:pt>
    <dgm:pt modelId="{FB271A8C-0909-4424-B922-39A968CF65C0}" type="sibTrans" cxnId="{7E27FE14-27FE-47A5-A9CB-FFB2B4BA127F}">
      <dgm:prSet/>
      <dgm:spPr/>
      <dgm:t>
        <a:bodyPr/>
        <a:lstStyle/>
        <a:p>
          <a:endParaRPr lang="it-IT" b="1"/>
        </a:p>
      </dgm:t>
    </dgm:pt>
    <dgm:pt modelId="{C3225E75-547E-49E2-9782-AF65E1EA335B}">
      <dgm:prSet phldrT="[Testo]" custT="1"/>
      <dgm:spPr/>
      <dgm:t>
        <a:bodyPr/>
        <a:lstStyle/>
        <a:p>
          <a:r>
            <a:rPr lang="it-IT" sz="2000" b="1" dirty="0" err="1" smtClean="0">
              <a:solidFill>
                <a:schemeClr val="accent1">
                  <a:lumMod val="75000"/>
                </a:schemeClr>
              </a:solidFill>
            </a:rPr>
            <a:t>questionnaire</a:t>
          </a:r>
          <a:endParaRPr lang="it-IT" sz="2000" b="1" dirty="0">
            <a:solidFill>
              <a:schemeClr val="accent1">
                <a:lumMod val="75000"/>
              </a:schemeClr>
            </a:solidFill>
          </a:endParaRPr>
        </a:p>
      </dgm:t>
    </dgm:pt>
    <dgm:pt modelId="{55934FD1-E800-407A-B1C6-3B0697553DFB}" type="parTrans" cxnId="{AC4699A6-3F8E-4815-811E-16EFB0B71AF2}">
      <dgm:prSet/>
      <dgm:spPr/>
      <dgm:t>
        <a:bodyPr/>
        <a:lstStyle/>
        <a:p>
          <a:endParaRPr lang="it-IT" b="1"/>
        </a:p>
      </dgm:t>
    </dgm:pt>
    <dgm:pt modelId="{2209C31B-A2A2-4D04-94FC-059C01F7C1B8}" type="sibTrans" cxnId="{AC4699A6-3F8E-4815-811E-16EFB0B71AF2}">
      <dgm:prSet/>
      <dgm:spPr/>
      <dgm:t>
        <a:bodyPr/>
        <a:lstStyle/>
        <a:p>
          <a:endParaRPr lang="it-IT" b="1"/>
        </a:p>
      </dgm:t>
    </dgm:pt>
    <dgm:pt modelId="{9DA54B12-B42B-489A-A6D1-45BA6FA6A4EE}" type="pres">
      <dgm:prSet presAssocID="{857A292A-76F0-4D21-94AF-68716D5EF925}" presName="Name0" presStyleCnt="0">
        <dgm:presLayoutVars>
          <dgm:dir/>
          <dgm:animLvl val="lvl"/>
          <dgm:resizeHandles val="exact"/>
        </dgm:presLayoutVars>
      </dgm:prSet>
      <dgm:spPr/>
      <dgm:t>
        <a:bodyPr/>
        <a:lstStyle/>
        <a:p>
          <a:endParaRPr lang="it-IT"/>
        </a:p>
      </dgm:t>
    </dgm:pt>
    <dgm:pt modelId="{DE197A49-3DD6-4C82-8EDE-EC695F086255}" type="pres">
      <dgm:prSet presAssocID="{7E483C5A-973D-4D53-8CA3-A31EC4991FD4}" presName="linNode" presStyleCnt="0"/>
      <dgm:spPr/>
    </dgm:pt>
    <dgm:pt modelId="{4B58BE3F-3082-425C-97EB-77D26E8C5777}" type="pres">
      <dgm:prSet presAssocID="{7E483C5A-973D-4D53-8CA3-A31EC4991FD4}" presName="parentText" presStyleLbl="node1" presStyleIdx="0" presStyleCnt="1" custLinFactNeighborX="-72545">
        <dgm:presLayoutVars>
          <dgm:chMax val="1"/>
          <dgm:bulletEnabled val="1"/>
        </dgm:presLayoutVars>
      </dgm:prSet>
      <dgm:spPr/>
      <dgm:t>
        <a:bodyPr/>
        <a:lstStyle/>
        <a:p>
          <a:endParaRPr lang="it-IT"/>
        </a:p>
      </dgm:t>
    </dgm:pt>
    <dgm:pt modelId="{719BD5D0-5A6B-460A-B826-B1FCC65FDBD3}" type="pres">
      <dgm:prSet presAssocID="{7E483C5A-973D-4D53-8CA3-A31EC4991FD4}" presName="descendantText" presStyleLbl="alignAccFollowNode1" presStyleIdx="0" presStyleCnt="1">
        <dgm:presLayoutVars>
          <dgm:bulletEnabled val="1"/>
        </dgm:presLayoutVars>
      </dgm:prSet>
      <dgm:spPr/>
      <dgm:t>
        <a:bodyPr/>
        <a:lstStyle/>
        <a:p>
          <a:endParaRPr lang="it-IT"/>
        </a:p>
      </dgm:t>
    </dgm:pt>
  </dgm:ptLst>
  <dgm:cxnLst>
    <dgm:cxn modelId="{7E27FE14-27FE-47A5-A9CB-FFB2B4BA127F}" srcId="{857A292A-76F0-4D21-94AF-68716D5EF925}" destId="{7E483C5A-973D-4D53-8CA3-A31EC4991FD4}" srcOrd="0" destOrd="0" parTransId="{7F942A54-5F32-4922-9E0E-2372202A88B8}" sibTransId="{FB271A8C-0909-4424-B922-39A968CF65C0}"/>
    <dgm:cxn modelId="{1B5BD7C8-A82F-47A3-9AE8-0307FB8C50A3}" type="presOf" srcId="{857A292A-76F0-4D21-94AF-68716D5EF925}" destId="{9DA54B12-B42B-489A-A6D1-45BA6FA6A4EE}" srcOrd="0" destOrd="0" presId="urn:microsoft.com/office/officeart/2005/8/layout/vList5"/>
    <dgm:cxn modelId="{BCF68AA5-51F3-43B5-8B3B-68F6F568C6E7}" type="presOf" srcId="{C3225E75-547E-49E2-9782-AF65E1EA335B}" destId="{719BD5D0-5A6B-460A-B826-B1FCC65FDBD3}" srcOrd="0" destOrd="0" presId="urn:microsoft.com/office/officeart/2005/8/layout/vList5"/>
    <dgm:cxn modelId="{AC4699A6-3F8E-4815-811E-16EFB0B71AF2}" srcId="{7E483C5A-973D-4D53-8CA3-A31EC4991FD4}" destId="{C3225E75-547E-49E2-9782-AF65E1EA335B}" srcOrd="0" destOrd="0" parTransId="{55934FD1-E800-407A-B1C6-3B0697553DFB}" sibTransId="{2209C31B-A2A2-4D04-94FC-059C01F7C1B8}"/>
    <dgm:cxn modelId="{A0332820-6A8E-4273-BF4C-2BA436DD2CC3}" type="presOf" srcId="{7E483C5A-973D-4D53-8CA3-A31EC4991FD4}" destId="{4B58BE3F-3082-425C-97EB-77D26E8C5777}" srcOrd="0" destOrd="0" presId="urn:microsoft.com/office/officeart/2005/8/layout/vList5"/>
    <dgm:cxn modelId="{D6225AE6-01BC-4713-84E1-F6E4A66DD058}" type="presParOf" srcId="{9DA54B12-B42B-489A-A6D1-45BA6FA6A4EE}" destId="{DE197A49-3DD6-4C82-8EDE-EC695F086255}" srcOrd="0" destOrd="0" presId="urn:microsoft.com/office/officeart/2005/8/layout/vList5"/>
    <dgm:cxn modelId="{6600EF7F-E4CC-43C1-B8BD-FDFA4F16DB77}" type="presParOf" srcId="{DE197A49-3DD6-4C82-8EDE-EC695F086255}" destId="{4B58BE3F-3082-425C-97EB-77D26E8C5777}" srcOrd="0" destOrd="0" presId="urn:microsoft.com/office/officeart/2005/8/layout/vList5"/>
    <dgm:cxn modelId="{84B0BE7B-D1A7-44DF-B7FF-CD0B6B285A11}" type="presParOf" srcId="{DE197A49-3DD6-4C82-8EDE-EC695F086255}" destId="{719BD5D0-5A6B-460A-B826-B1FCC65FDBD3}" srcOrd="1" destOrd="0" presId="urn:microsoft.com/office/officeart/2005/8/layout/vList5"/>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857A292A-76F0-4D21-94AF-68716D5EF925}" type="doc">
      <dgm:prSet loTypeId="urn:microsoft.com/office/officeart/2005/8/layout/vList5" loCatId="list" qsTypeId="urn:microsoft.com/office/officeart/2005/8/quickstyle/3d1" qsCatId="3D" csTypeId="urn:microsoft.com/office/officeart/2005/8/colors/accent1_4" csCatId="accent1" phldr="1"/>
      <dgm:spPr/>
      <dgm:t>
        <a:bodyPr/>
        <a:lstStyle/>
        <a:p>
          <a:endParaRPr lang="it-IT"/>
        </a:p>
      </dgm:t>
    </dgm:pt>
    <dgm:pt modelId="{7E483C5A-973D-4D53-8CA3-A31EC4991FD4}">
      <dgm:prSet phldrT="[Testo]"/>
      <dgm:spPr/>
      <dgm:t>
        <a:bodyPr/>
        <a:lstStyle/>
        <a:p>
          <a:r>
            <a:rPr lang="it-IT" b="1" dirty="0" err="1" smtClean="0"/>
            <a:t>Noise</a:t>
          </a:r>
          <a:r>
            <a:rPr lang="it-IT" b="1" dirty="0" smtClean="0"/>
            <a:t> </a:t>
          </a:r>
          <a:r>
            <a:rPr lang="it-IT" b="1" dirty="0" err="1" smtClean="0"/>
            <a:t>Monitoring</a:t>
          </a:r>
          <a:endParaRPr lang="it-IT" b="1" dirty="0"/>
        </a:p>
      </dgm:t>
    </dgm:pt>
    <dgm:pt modelId="{7F942A54-5F32-4922-9E0E-2372202A88B8}" type="parTrans" cxnId="{7E27FE14-27FE-47A5-A9CB-FFB2B4BA127F}">
      <dgm:prSet/>
      <dgm:spPr/>
      <dgm:t>
        <a:bodyPr/>
        <a:lstStyle/>
        <a:p>
          <a:endParaRPr lang="it-IT" b="1"/>
        </a:p>
      </dgm:t>
    </dgm:pt>
    <dgm:pt modelId="{FB271A8C-0909-4424-B922-39A968CF65C0}" type="sibTrans" cxnId="{7E27FE14-27FE-47A5-A9CB-FFB2B4BA127F}">
      <dgm:prSet/>
      <dgm:spPr/>
      <dgm:t>
        <a:bodyPr/>
        <a:lstStyle/>
        <a:p>
          <a:endParaRPr lang="it-IT" b="1"/>
        </a:p>
      </dgm:t>
    </dgm:pt>
    <dgm:pt modelId="{C3225E75-547E-49E2-9782-AF65E1EA335B}">
      <dgm:prSet phldrT="[Testo]"/>
      <dgm:spPr/>
      <dgm:t>
        <a:bodyPr/>
        <a:lstStyle/>
        <a:p>
          <a:r>
            <a:rPr lang="it-IT" b="1" dirty="0" err="1" smtClean="0">
              <a:solidFill>
                <a:schemeClr val="accent1">
                  <a:lumMod val="75000"/>
                </a:schemeClr>
              </a:solidFill>
            </a:rPr>
            <a:t>Traditional</a:t>
          </a:r>
          <a:r>
            <a:rPr lang="it-IT" b="1" dirty="0" smtClean="0">
              <a:solidFill>
                <a:schemeClr val="accent1">
                  <a:lumMod val="75000"/>
                </a:schemeClr>
              </a:solidFill>
            </a:rPr>
            <a:t> </a:t>
          </a:r>
          <a:r>
            <a:rPr lang="it-IT" b="1" dirty="0" err="1" smtClean="0">
              <a:solidFill>
                <a:schemeClr val="accent1">
                  <a:lumMod val="75000"/>
                </a:schemeClr>
              </a:solidFill>
            </a:rPr>
            <a:t>equipment</a:t>
          </a:r>
          <a:endParaRPr lang="it-IT" b="1" dirty="0">
            <a:solidFill>
              <a:schemeClr val="accent1">
                <a:lumMod val="75000"/>
              </a:schemeClr>
            </a:solidFill>
          </a:endParaRPr>
        </a:p>
      </dgm:t>
    </dgm:pt>
    <dgm:pt modelId="{55934FD1-E800-407A-B1C6-3B0697553DFB}" type="parTrans" cxnId="{AC4699A6-3F8E-4815-811E-16EFB0B71AF2}">
      <dgm:prSet/>
      <dgm:spPr/>
      <dgm:t>
        <a:bodyPr/>
        <a:lstStyle/>
        <a:p>
          <a:endParaRPr lang="it-IT" b="1"/>
        </a:p>
      </dgm:t>
    </dgm:pt>
    <dgm:pt modelId="{2209C31B-A2A2-4D04-94FC-059C01F7C1B8}" type="sibTrans" cxnId="{AC4699A6-3F8E-4815-811E-16EFB0B71AF2}">
      <dgm:prSet/>
      <dgm:spPr/>
      <dgm:t>
        <a:bodyPr/>
        <a:lstStyle/>
        <a:p>
          <a:endParaRPr lang="it-IT" b="1"/>
        </a:p>
      </dgm:t>
    </dgm:pt>
    <dgm:pt modelId="{4FEBAFEC-1349-4A1A-B3C6-DDC16DCBF512}">
      <dgm:prSet phldrT="[Testo]"/>
      <dgm:spPr/>
      <dgm:t>
        <a:bodyPr/>
        <a:lstStyle/>
        <a:p>
          <a:r>
            <a:rPr lang="it-IT" b="1" dirty="0" smtClean="0">
              <a:solidFill>
                <a:schemeClr val="accent1">
                  <a:lumMod val="75000"/>
                </a:schemeClr>
              </a:solidFill>
            </a:rPr>
            <a:t>Smart </a:t>
          </a:r>
          <a:r>
            <a:rPr lang="it-IT" b="1" dirty="0" err="1" smtClean="0">
              <a:solidFill>
                <a:schemeClr val="accent1">
                  <a:lumMod val="75000"/>
                </a:schemeClr>
              </a:solidFill>
            </a:rPr>
            <a:t>low-cost</a:t>
          </a:r>
          <a:r>
            <a:rPr lang="it-IT" b="1" dirty="0" smtClean="0">
              <a:solidFill>
                <a:schemeClr val="accent1">
                  <a:lumMod val="75000"/>
                </a:schemeClr>
              </a:solidFill>
            </a:rPr>
            <a:t> </a:t>
          </a:r>
          <a:r>
            <a:rPr lang="it-IT" b="1" dirty="0" err="1" smtClean="0">
              <a:solidFill>
                <a:schemeClr val="accent1">
                  <a:lumMod val="75000"/>
                </a:schemeClr>
              </a:solidFill>
            </a:rPr>
            <a:t>sensors</a:t>
          </a:r>
          <a:endParaRPr lang="it-IT" b="1" dirty="0">
            <a:solidFill>
              <a:schemeClr val="accent1">
                <a:lumMod val="75000"/>
              </a:schemeClr>
            </a:solidFill>
          </a:endParaRPr>
        </a:p>
      </dgm:t>
    </dgm:pt>
    <dgm:pt modelId="{0840E00E-9F62-4CB8-B6FB-E438BA59887C}" type="parTrans" cxnId="{C5763028-EEB8-43E0-BEA7-44649E0CB87B}">
      <dgm:prSet/>
      <dgm:spPr/>
      <dgm:t>
        <a:bodyPr/>
        <a:lstStyle/>
        <a:p>
          <a:endParaRPr lang="it-IT" b="1"/>
        </a:p>
      </dgm:t>
    </dgm:pt>
    <dgm:pt modelId="{7287F4D6-46C7-4E87-B32E-062323F32B24}" type="sibTrans" cxnId="{C5763028-EEB8-43E0-BEA7-44649E0CB87B}">
      <dgm:prSet/>
      <dgm:spPr/>
      <dgm:t>
        <a:bodyPr/>
        <a:lstStyle/>
        <a:p>
          <a:endParaRPr lang="it-IT" b="1"/>
        </a:p>
      </dgm:t>
    </dgm:pt>
    <dgm:pt modelId="{9DA54B12-B42B-489A-A6D1-45BA6FA6A4EE}" type="pres">
      <dgm:prSet presAssocID="{857A292A-76F0-4D21-94AF-68716D5EF925}" presName="Name0" presStyleCnt="0">
        <dgm:presLayoutVars>
          <dgm:dir/>
          <dgm:animLvl val="lvl"/>
          <dgm:resizeHandles val="exact"/>
        </dgm:presLayoutVars>
      </dgm:prSet>
      <dgm:spPr/>
      <dgm:t>
        <a:bodyPr/>
        <a:lstStyle/>
        <a:p>
          <a:endParaRPr lang="it-IT"/>
        </a:p>
      </dgm:t>
    </dgm:pt>
    <dgm:pt modelId="{DE197A49-3DD6-4C82-8EDE-EC695F086255}" type="pres">
      <dgm:prSet presAssocID="{7E483C5A-973D-4D53-8CA3-A31EC4991FD4}" presName="linNode" presStyleCnt="0"/>
      <dgm:spPr/>
    </dgm:pt>
    <dgm:pt modelId="{4B58BE3F-3082-425C-97EB-77D26E8C5777}" type="pres">
      <dgm:prSet presAssocID="{7E483C5A-973D-4D53-8CA3-A31EC4991FD4}" presName="parentText" presStyleLbl="node1" presStyleIdx="0" presStyleCnt="1" custLinFactNeighborY="-6667">
        <dgm:presLayoutVars>
          <dgm:chMax val="1"/>
          <dgm:bulletEnabled val="1"/>
        </dgm:presLayoutVars>
      </dgm:prSet>
      <dgm:spPr/>
      <dgm:t>
        <a:bodyPr/>
        <a:lstStyle/>
        <a:p>
          <a:endParaRPr lang="it-IT"/>
        </a:p>
      </dgm:t>
    </dgm:pt>
    <dgm:pt modelId="{719BD5D0-5A6B-460A-B826-B1FCC65FDBD3}" type="pres">
      <dgm:prSet presAssocID="{7E483C5A-973D-4D53-8CA3-A31EC4991FD4}" presName="descendantText" presStyleLbl="alignAccFollowNode1" presStyleIdx="0" presStyleCnt="1">
        <dgm:presLayoutVars>
          <dgm:bulletEnabled val="1"/>
        </dgm:presLayoutVars>
      </dgm:prSet>
      <dgm:spPr/>
      <dgm:t>
        <a:bodyPr/>
        <a:lstStyle/>
        <a:p>
          <a:endParaRPr lang="it-IT"/>
        </a:p>
      </dgm:t>
    </dgm:pt>
  </dgm:ptLst>
  <dgm:cxnLst>
    <dgm:cxn modelId="{C5763028-EEB8-43E0-BEA7-44649E0CB87B}" srcId="{7E483C5A-973D-4D53-8CA3-A31EC4991FD4}" destId="{4FEBAFEC-1349-4A1A-B3C6-DDC16DCBF512}" srcOrd="1" destOrd="0" parTransId="{0840E00E-9F62-4CB8-B6FB-E438BA59887C}" sibTransId="{7287F4D6-46C7-4E87-B32E-062323F32B24}"/>
    <dgm:cxn modelId="{619BD619-1002-4432-9A58-A1624B024016}" type="presOf" srcId="{7E483C5A-973D-4D53-8CA3-A31EC4991FD4}" destId="{4B58BE3F-3082-425C-97EB-77D26E8C5777}" srcOrd="0" destOrd="0" presId="urn:microsoft.com/office/officeart/2005/8/layout/vList5"/>
    <dgm:cxn modelId="{7E27FE14-27FE-47A5-A9CB-FFB2B4BA127F}" srcId="{857A292A-76F0-4D21-94AF-68716D5EF925}" destId="{7E483C5A-973D-4D53-8CA3-A31EC4991FD4}" srcOrd="0" destOrd="0" parTransId="{7F942A54-5F32-4922-9E0E-2372202A88B8}" sibTransId="{FB271A8C-0909-4424-B922-39A968CF65C0}"/>
    <dgm:cxn modelId="{DD7BC67A-DE28-4DC4-AE33-C4C4ADFCDEBE}" type="presOf" srcId="{4FEBAFEC-1349-4A1A-B3C6-DDC16DCBF512}" destId="{719BD5D0-5A6B-460A-B826-B1FCC65FDBD3}" srcOrd="0" destOrd="1" presId="urn:microsoft.com/office/officeart/2005/8/layout/vList5"/>
    <dgm:cxn modelId="{138E177E-91AB-4972-B2D4-27524215EE78}" type="presOf" srcId="{C3225E75-547E-49E2-9782-AF65E1EA335B}" destId="{719BD5D0-5A6B-460A-B826-B1FCC65FDBD3}" srcOrd="0" destOrd="0" presId="urn:microsoft.com/office/officeart/2005/8/layout/vList5"/>
    <dgm:cxn modelId="{81C3C1D4-56CF-4CF3-A59F-3877E55C699D}" type="presOf" srcId="{857A292A-76F0-4D21-94AF-68716D5EF925}" destId="{9DA54B12-B42B-489A-A6D1-45BA6FA6A4EE}" srcOrd="0" destOrd="0" presId="urn:microsoft.com/office/officeart/2005/8/layout/vList5"/>
    <dgm:cxn modelId="{AC4699A6-3F8E-4815-811E-16EFB0B71AF2}" srcId="{7E483C5A-973D-4D53-8CA3-A31EC4991FD4}" destId="{C3225E75-547E-49E2-9782-AF65E1EA335B}" srcOrd="0" destOrd="0" parTransId="{55934FD1-E800-407A-B1C6-3B0697553DFB}" sibTransId="{2209C31B-A2A2-4D04-94FC-059C01F7C1B8}"/>
    <dgm:cxn modelId="{85BD5257-847F-4CC4-9290-6C2EF7A60356}" type="presParOf" srcId="{9DA54B12-B42B-489A-A6D1-45BA6FA6A4EE}" destId="{DE197A49-3DD6-4C82-8EDE-EC695F086255}" srcOrd="0" destOrd="0" presId="urn:microsoft.com/office/officeart/2005/8/layout/vList5"/>
    <dgm:cxn modelId="{14274334-D272-40DE-9C50-D20A540499D6}" type="presParOf" srcId="{DE197A49-3DD6-4C82-8EDE-EC695F086255}" destId="{4B58BE3F-3082-425C-97EB-77D26E8C5777}" srcOrd="0" destOrd="0" presId="urn:microsoft.com/office/officeart/2005/8/layout/vList5"/>
    <dgm:cxn modelId="{E6DCFCC5-195C-460C-9200-88E5824395D2}" type="presParOf" srcId="{DE197A49-3DD6-4C82-8EDE-EC695F086255}" destId="{719BD5D0-5A6B-460A-B826-B1FCC65FDBD3}" srcOrd="1" destOrd="0" presId="urn:microsoft.com/office/officeart/2005/8/layout/vList5"/>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19BD5D0-5A6B-460A-B826-B1FCC65FDBD3}">
      <dsp:nvSpPr>
        <dsp:cNvPr id="0" name=""/>
        <dsp:cNvSpPr/>
      </dsp:nvSpPr>
      <dsp:spPr>
        <a:xfrm rot="5400000">
          <a:off x="3853193" y="-1609710"/>
          <a:ext cx="519807" cy="3871150"/>
        </a:xfrm>
        <a:prstGeom prst="round2SameRect">
          <a:avLst/>
        </a:prstGeom>
        <a:solidFill>
          <a:schemeClr val="accent1">
            <a:lumMod val="75000"/>
            <a:alpha val="90000"/>
          </a:schemeClr>
        </a:solidFill>
        <a:ln w="9525" cap="flat" cmpd="sng" algn="ctr">
          <a:solidFill>
            <a:schemeClr val="accent1">
              <a:alpha val="90000"/>
              <a:tint val="55000"/>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247650" tIns="123825" rIns="247650" bIns="123825" numCol="1" spcCol="1270" anchor="ctr" anchorCtr="0">
          <a:noAutofit/>
        </a:bodyPr>
        <a:lstStyle/>
        <a:p>
          <a:pPr marL="171450" lvl="1" indent="-171450" algn="l" defTabSz="711200">
            <a:lnSpc>
              <a:spcPct val="90000"/>
            </a:lnSpc>
            <a:spcBef>
              <a:spcPct val="0"/>
            </a:spcBef>
            <a:spcAft>
              <a:spcPct val="15000"/>
            </a:spcAft>
            <a:buChar char="••"/>
          </a:pPr>
          <a:r>
            <a:rPr lang="it-IT" sz="1600" b="1" kern="1200" dirty="0" err="1" smtClean="0">
              <a:solidFill>
                <a:schemeClr val="bg1"/>
              </a:solidFill>
              <a:latin typeface="Times New Roman" pitchFamily="18" charset="0"/>
              <a:cs typeface="Times New Roman" pitchFamily="18" charset="0"/>
            </a:rPr>
            <a:t>Traditional</a:t>
          </a:r>
          <a:r>
            <a:rPr lang="it-IT" sz="1600" b="1" kern="1200" dirty="0" smtClean="0">
              <a:solidFill>
                <a:schemeClr val="bg1"/>
              </a:solidFill>
              <a:latin typeface="Times New Roman" pitchFamily="18" charset="0"/>
              <a:cs typeface="Times New Roman" pitchFamily="18" charset="0"/>
            </a:rPr>
            <a:t> </a:t>
          </a:r>
          <a:r>
            <a:rPr lang="it-IT" sz="1600" b="1" kern="1200" dirty="0" err="1" smtClean="0">
              <a:solidFill>
                <a:schemeClr val="bg1"/>
              </a:solidFill>
              <a:latin typeface="Times New Roman" pitchFamily="18" charset="0"/>
              <a:cs typeface="Times New Roman" pitchFamily="18" charset="0"/>
            </a:rPr>
            <a:t>equipment</a:t>
          </a:r>
          <a:endParaRPr lang="it-IT" sz="1600" b="1" kern="1200" dirty="0">
            <a:solidFill>
              <a:schemeClr val="bg1"/>
            </a:solidFill>
            <a:latin typeface="Times New Roman" pitchFamily="18" charset="0"/>
            <a:cs typeface="Times New Roman" pitchFamily="18" charset="0"/>
          </a:endParaRPr>
        </a:p>
        <a:p>
          <a:pPr marL="171450" lvl="1" indent="-171450" algn="l" defTabSz="711200">
            <a:lnSpc>
              <a:spcPct val="90000"/>
            </a:lnSpc>
            <a:spcBef>
              <a:spcPct val="0"/>
            </a:spcBef>
            <a:spcAft>
              <a:spcPct val="15000"/>
            </a:spcAft>
            <a:buChar char="••"/>
          </a:pPr>
          <a:r>
            <a:rPr lang="it-IT" sz="1600" b="1" kern="1200" dirty="0" smtClean="0">
              <a:solidFill>
                <a:schemeClr val="bg1"/>
              </a:solidFill>
              <a:latin typeface="Times New Roman" pitchFamily="18" charset="0"/>
              <a:cs typeface="Times New Roman" pitchFamily="18" charset="0"/>
            </a:rPr>
            <a:t>Smart </a:t>
          </a:r>
          <a:r>
            <a:rPr lang="it-IT" sz="1600" b="1" kern="1200" dirty="0" err="1" smtClean="0">
              <a:solidFill>
                <a:schemeClr val="bg1"/>
              </a:solidFill>
              <a:latin typeface="Times New Roman" pitchFamily="18" charset="0"/>
              <a:cs typeface="Times New Roman" pitchFamily="18" charset="0"/>
            </a:rPr>
            <a:t>low-cost</a:t>
          </a:r>
          <a:r>
            <a:rPr lang="it-IT" sz="1600" b="1" kern="1200" dirty="0" smtClean="0">
              <a:solidFill>
                <a:schemeClr val="bg1"/>
              </a:solidFill>
              <a:latin typeface="Times New Roman" pitchFamily="18" charset="0"/>
              <a:cs typeface="Times New Roman" pitchFamily="18" charset="0"/>
            </a:rPr>
            <a:t> </a:t>
          </a:r>
          <a:r>
            <a:rPr lang="it-IT" sz="1600" b="1" kern="1200" dirty="0" err="1" smtClean="0">
              <a:solidFill>
                <a:schemeClr val="bg1"/>
              </a:solidFill>
              <a:latin typeface="Times New Roman" pitchFamily="18" charset="0"/>
              <a:cs typeface="Times New Roman" pitchFamily="18" charset="0"/>
            </a:rPr>
            <a:t>sensors</a:t>
          </a:r>
          <a:endParaRPr lang="it-IT" sz="1600" b="1" kern="1200" dirty="0">
            <a:solidFill>
              <a:schemeClr val="bg1"/>
            </a:solidFill>
            <a:latin typeface="Times New Roman" pitchFamily="18" charset="0"/>
            <a:cs typeface="Times New Roman" pitchFamily="18" charset="0"/>
          </a:endParaRPr>
        </a:p>
      </dsp:txBody>
      <dsp:txXfrm rot="-5400000">
        <a:off x="2177522" y="91336"/>
        <a:ext cx="3845775" cy="469057"/>
      </dsp:txXfrm>
    </dsp:sp>
    <dsp:sp modelId="{4B58BE3F-3082-425C-97EB-77D26E8C5777}">
      <dsp:nvSpPr>
        <dsp:cNvPr id="0" name=""/>
        <dsp:cNvSpPr/>
      </dsp:nvSpPr>
      <dsp:spPr>
        <a:xfrm>
          <a:off x="0" y="984"/>
          <a:ext cx="2177521" cy="649759"/>
        </a:xfrm>
        <a:prstGeom prst="roundRect">
          <a:avLst/>
        </a:prstGeom>
        <a:gradFill rotWithShape="0">
          <a:gsLst>
            <a:gs pos="0">
              <a:schemeClr val="accent1">
                <a:shade val="50000"/>
                <a:hueOff val="0"/>
                <a:satOff val="0"/>
                <a:lumOff val="0"/>
                <a:alphaOff val="0"/>
                <a:tint val="100000"/>
                <a:shade val="100000"/>
                <a:satMod val="130000"/>
              </a:schemeClr>
            </a:gs>
            <a:gs pos="100000">
              <a:schemeClr val="accent1">
                <a:shade val="50000"/>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8580" tIns="34290" rIns="68580" bIns="34290" numCol="1" spcCol="1270" anchor="ctr" anchorCtr="0">
          <a:noAutofit/>
        </a:bodyPr>
        <a:lstStyle/>
        <a:p>
          <a:pPr lvl="0" algn="ctr" defTabSz="800100">
            <a:lnSpc>
              <a:spcPct val="90000"/>
            </a:lnSpc>
            <a:spcBef>
              <a:spcPct val="0"/>
            </a:spcBef>
            <a:spcAft>
              <a:spcPct val="35000"/>
            </a:spcAft>
          </a:pPr>
          <a:r>
            <a:rPr lang="it-IT" sz="1800" b="1" kern="1200" dirty="0" err="1" smtClean="0"/>
            <a:t>Noise</a:t>
          </a:r>
          <a:r>
            <a:rPr lang="it-IT" sz="1800" b="1" kern="1200" dirty="0" smtClean="0"/>
            <a:t> </a:t>
          </a:r>
          <a:r>
            <a:rPr lang="it-IT" sz="1800" b="1" kern="1200" dirty="0" err="1" smtClean="0"/>
            <a:t>Monitoring</a:t>
          </a:r>
          <a:endParaRPr lang="it-IT" sz="1800" b="1" kern="1200" dirty="0"/>
        </a:p>
      </dsp:txBody>
      <dsp:txXfrm>
        <a:off x="31719" y="32703"/>
        <a:ext cx="2114083" cy="586321"/>
      </dsp:txXfrm>
    </dsp:sp>
    <dsp:sp modelId="{C0A2EA27-DD78-47B0-9AFA-88AE44A6134E}">
      <dsp:nvSpPr>
        <dsp:cNvPr id="0" name=""/>
        <dsp:cNvSpPr/>
      </dsp:nvSpPr>
      <dsp:spPr>
        <a:xfrm rot="5400000">
          <a:off x="3853193" y="-927463"/>
          <a:ext cx="519807" cy="3871150"/>
        </a:xfrm>
        <a:prstGeom prst="round2SameRect">
          <a:avLst/>
        </a:prstGeom>
        <a:solidFill>
          <a:schemeClr val="accent1">
            <a:lumMod val="75000"/>
            <a:alpha val="90000"/>
          </a:schemeClr>
        </a:solidFill>
        <a:ln w="9525" cap="flat" cmpd="sng" algn="ctr">
          <a:solidFill>
            <a:schemeClr val="accent1">
              <a:alpha val="90000"/>
              <a:tint val="55000"/>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247650" tIns="123825" rIns="247650" bIns="123825" numCol="1" spcCol="1270" anchor="ctr" anchorCtr="0">
          <a:noAutofit/>
        </a:bodyPr>
        <a:lstStyle/>
        <a:p>
          <a:pPr marL="171450" lvl="1" indent="-171450" algn="l" defTabSz="711200">
            <a:lnSpc>
              <a:spcPct val="90000"/>
            </a:lnSpc>
            <a:spcBef>
              <a:spcPct val="0"/>
            </a:spcBef>
            <a:spcAft>
              <a:spcPct val="15000"/>
            </a:spcAft>
            <a:buChar char="••"/>
          </a:pPr>
          <a:r>
            <a:rPr lang="it-IT" sz="1600" b="1" kern="1200" dirty="0" smtClean="0">
              <a:solidFill>
                <a:schemeClr val="bg1"/>
              </a:solidFill>
              <a:latin typeface="Times New Roman" pitchFamily="18" charset="0"/>
              <a:cs typeface="Times New Roman" pitchFamily="18" charset="0"/>
            </a:rPr>
            <a:t>EU </a:t>
          </a:r>
          <a:r>
            <a:rPr lang="it-IT" sz="1600" b="1" kern="1200" dirty="0" err="1" smtClean="0">
              <a:solidFill>
                <a:schemeClr val="bg1"/>
              </a:solidFill>
              <a:latin typeface="Times New Roman" pitchFamily="18" charset="0"/>
              <a:cs typeface="Times New Roman" pitchFamily="18" charset="0"/>
            </a:rPr>
            <a:t>Directive</a:t>
          </a:r>
          <a:r>
            <a:rPr lang="it-IT" sz="1600" b="1" kern="1200" dirty="0" smtClean="0">
              <a:solidFill>
                <a:schemeClr val="bg1"/>
              </a:solidFill>
              <a:latin typeface="Times New Roman" pitchFamily="18" charset="0"/>
              <a:cs typeface="Times New Roman" pitchFamily="18" charset="0"/>
            </a:rPr>
            <a:t> </a:t>
          </a:r>
          <a:r>
            <a:rPr lang="it-IT" sz="1600" b="1" kern="1200" dirty="0" err="1" smtClean="0">
              <a:solidFill>
                <a:schemeClr val="bg1"/>
              </a:solidFill>
              <a:latin typeface="Times New Roman" pitchFamily="18" charset="0"/>
              <a:cs typeface="Times New Roman" pitchFamily="18" charset="0"/>
            </a:rPr>
            <a:t>requirements</a:t>
          </a:r>
          <a:endParaRPr lang="it-IT" sz="1600" b="1" kern="1200" dirty="0">
            <a:solidFill>
              <a:schemeClr val="bg1"/>
            </a:solidFill>
            <a:latin typeface="Times New Roman" pitchFamily="18" charset="0"/>
            <a:cs typeface="Times New Roman" pitchFamily="18" charset="0"/>
          </a:endParaRPr>
        </a:p>
        <a:p>
          <a:pPr marL="171450" lvl="1" indent="-171450" algn="l" defTabSz="711200">
            <a:lnSpc>
              <a:spcPct val="90000"/>
            </a:lnSpc>
            <a:spcBef>
              <a:spcPct val="0"/>
            </a:spcBef>
            <a:spcAft>
              <a:spcPct val="15000"/>
            </a:spcAft>
            <a:buChar char="••"/>
          </a:pPr>
          <a:r>
            <a:rPr lang="it-IT" sz="1600" b="1" kern="1200" dirty="0" smtClean="0">
              <a:solidFill>
                <a:schemeClr val="bg1"/>
              </a:solidFill>
              <a:latin typeface="Times New Roman" pitchFamily="18" charset="0"/>
              <a:cs typeface="Times New Roman" pitchFamily="18" charset="0"/>
            </a:rPr>
            <a:t>Passive </a:t>
          </a:r>
          <a:r>
            <a:rPr lang="it-IT" sz="1600" b="1" kern="1200" dirty="0" err="1" smtClean="0">
              <a:solidFill>
                <a:schemeClr val="bg1"/>
              </a:solidFill>
              <a:latin typeface="Times New Roman" pitchFamily="18" charset="0"/>
              <a:cs typeface="Times New Roman" pitchFamily="18" charset="0"/>
            </a:rPr>
            <a:t>sampling</a:t>
          </a:r>
          <a:endParaRPr lang="it-IT" sz="1600" b="1" kern="1200" dirty="0">
            <a:solidFill>
              <a:schemeClr val="bg1"/>
            </a:solidFill>
            <a:latin typeface="Times New Roman" pitchFamily="18" charset="0"/>
            <a:cs typeface="Times New Roman" pitchFamily="18" charset="0"/>
          </a:endParaRPr>
        </a:p>
      </dsp:txBody>
      <dsp:txXfrm rot="-5400000">
        <a:off x="2177522" y="773583"/>
        <a:ext cx="3845775" cy="469057"/>
      </dsp:txXfrm>
    </dsp:sp>
    <dsp:sp modelId="{B73D9410-2A28-4E91-B635-9D4917818FD9}">
      <dsp:nvSpPr>
        <dsp:cNvPr id="0" name=""/>
        <dsp:cNvSpPr/>
      </dsp:nvSpPr>
      <dsp:spPr>
        <a:xfrm>
          <a:off x="0" y="683232"/>
          <a:ext cx="2177521" cy="649759"/>
        </a:xfrm>
        <a:prstGeom prst="roundRect">
          <a:avLst/>
        </a:prstGeom>
        <a:gradFill rotWithShape="0">
          <a:gsLst>
            <a:gs pos="0">
              <a:schemeClr val="accent1">
                <a:shade val="50000"/>
                <a:hueOff val="240958"/>
                <a:satOff val="-5040"/>
                <a:lumOff val="28042"/>
                <a:alphaOff val="0"/>
                <a:tint val="100000"/>
                <a:shade val="100000"/>
                <a:satMod val="130000"/>
              </a:schemeClr>
            </a:gs>
            <a:gs pos="100000">
              <a:schemeClr val="accent1">
                <a:shade val="50000"/>
                <a:hueOff val="240958"/>
                <a:satOff val="-5040"/>
                <a:lumOff val="28042"/>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8580" tIns="34290" rIns="68580" bIns="34290" numCol="1" spcCol="1270" anchor="ctr" anchorCtr="0">
          <a:noAutofit/>
        </a:bodyPr>
        <a:lstStyle/>
        <a:p>
          <a:pPr lvl="0" algn="ctr" defTabSz="800100">
            <a:lnSpc>
              <a:spcPct val="90000"/>
            </a:lnSpc>
            <a:spcBef>
              <a:spcPct val="0"/>
            </a:spcBef>
            <a:spcAft>
              <a:spcPct val="35000"/>
            </a:spcAft>
          </a:pPr>
          <a:r>
            <a:rPr lang="it-IT" sz="1800" b="1" kern="1200" dirty="0" smtClean="0"/>
            <a:t>Air </a:t>
          </a:r>
          <a:r>
            <a:rPr lang="it-IT" sz="1800" b="1" kern="1200" dirty="0" err="1" smtClean="0"/>
            <a:t>Quality</a:t>
          </a:r>
          <a:r>
            <a:rPr lang="it-IT" sz="1800" b="1" kern="1200" dirty="0" smtClean="0"/>
            <a:t> </a:t>
          </a:r>
          <a:r>
            <a:rPr lang="it-IT" sz="1800" b="1" kern="1200" dirty="0" err="1" smtClean="0"/>
            <a:t>Monitoring</a:t>
          </a:r>
          <a:endParaRPr lang="it-IT" sz="1800" b="1" kern="1200" dirty="0"/>
        </a:p>
      </dsp:txBody>
      <dsp:txXfrm>
        <a:off x="31719" y="714951"/>
        <a:ext cx="2114083" cy="586321"/>
      </dsp:txXfrm>
    </dsp:sp>
    <dsp:sp modelId="{1388B68A-F1E4-42B1-B397-4F64479F7354}">
      <dsp:nvSpPr>
        <dsp:cNvPr id="0" name=""/>
        <dsp:cNvSpPr/>
      </dsp:nvSpPr>
      <dsp:spPr>
        <a:xfrm rot="5400000">
          <a:off x="3853193" y="-245215"/>
          <a:ext cx="519807" cy="3871150"/>
        </a:xfrm>
        <a:prstGeom prst="round2SameRect">
          <a:avLst/>
        </a:prstGeom>
        <a:solidFill>
          <a:schemeClr val="accent1">
            <a:lumMod val="75000"/>
            <a:alpha val="90000"/>
          </a:schemeClr>
        </a:solidFill>
        <a:ln w="9525" cap="flat" cmpd="sng" algn="ctr">
          <a:solidFill>
            <a:schemeClr val="accent1">
              <a:alpha val="90000"/>
              <a:tint val="55000"/>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247650" tIns="123825" rIns="247650" bIns="123825" numCol="1" spcCol="1270" anchor="ctr" anchorCtr="0">
          <a:noAutofit/>
        </a:bodyPr>
        <a:lstStyle/>
        <a:p>
          <a:pPr marL="171450" lvl="1" indent="-171450" algn="l" defTabSz="711200">
            <a:lnSpc>
              <a:spcPct val="90000"/>
            </a:lnSpc>
            <a:spcBef>
              <a:spcPct val="0"/>
            </a:spcBef>
            <a:spcAft>
              <a:spcPct val="15000"/>
            </a:spcAft>
            <a:buChar char="••"/>
          </a:pPr>
          <a:r>
            <a:rPr lang="it-IT" sz="1600" b="1" kern="1200" dirty="0" err="1" smtClean="0">
              <a:solidFill>
                <a:schemeClr val="bg1"/>
              </a:solidFill>
              <a:latin typeface="Times New Roman" pitchFamily="18" charset="0"/>
              <a:cs typeface="Times New Roman" pitchFamily="18" charset="0"/>
            </a:rPr>
            <a:t>Questionnaire</a:t>
          </a:r>
          <a:endParaRPr lang="it-IT" sz="1600" b="1" kern="1200" dirty="0">
            <a:solidFill>
              <a:schemeClr val="bg1"/>
            </a:solidFill>
            <a:latin typeface="Times New Roman" pitchFamily="18" charset="0"/>
            <a:cs typeface="Times New Roman" pitchFamily="18" charset="0"/>
          </a:endParaRPr>
        </a:p>
      </dsp:txBody>
      <dsp:txXfrm rot="-5400000">
        <a:off x="2177522" y="1455831"/>
        <a:ext cx="3845775" cy="469057"/>
      </dsp:txXfrm>
    </dsp:sp>
    <dsp:sp modelId="{B0ED7C14-5B99-4A55-9F9A-8248BB0213F1}">
      <dsp:nvSpPr>
        <dsp:cNvPr id="0" name=""/>
        <dsp:cNvSpPr/>
      </dsp:nvSpPr>
      <dsp:spPr>
        <a:xfrm>
          <a:off x="0" y="1365479"/>
          <a:ext cx="2177521" cy="649759"/>
        </a:xfrm>
        <a:prstGeom prst="roundRect">
          <a:avLst/>
        </a:prstGeom>
        <a:gradFill rotWithShape="0">
          <a:gsLst>
            <a:gs pos="0">
              <a:schemeClr val="accent1">
                <a:shade val="50000"/>
                <a:hueOff val="240958"/>
                <a:satOff val="-5040"/>
                <a:lumOff val="28042"/>
                <a:alphaOff val="0"/>
                <a:tint val="100000"/>
                <a:shade val="100000"/>
                <a:satMod val="130000"/>
              </a:schemeClr>
            </a:gs>
            <a:gs pos="100000">
              <a:schemeClr val="accent1">
                <a:shade val="50000"/>
                <a:hueOff val="240958"/>
                <a:satOff val="-5040"/>
                <a:lumOff val="28042"/>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8580" tIns="34290" rIns="68580" bIns="34290" numCol="1" spcCol="1270" anchor="ctr" anchorCtr="0">
          <a:noAutofit/>
        </a:bodyPr>
        <a:lstStyle/>
        <a:p>
          <a:pPr lvl="0" algn="ctr" defTabSz="800100">
            <a:lnSpc>
              <a:spcPct val="90000"/>
            </a:lnSpc>
            <a:spcBef>
              <a:spcPct val="0"/>
            </a:spcBef>
            <a:spcAft>
              <a:spcPct val="35000"/>
            </a:spcAft>
          </a:pPr>
          <a:r>
            <a:rPr lang="it-IT" sz="1800" b="1" kern="1200" dirty="0" err="1" smtClean="0"/>
            <a:t>Quality</a:t>
          </a:r>
          <a:r>
            <a:rPr lang="it-IT" sz="1800" b="1" kern="1200" dirty="0" smtClean="0"/>
            <a:t> </a:t>
          </a:r>
          <a:r>
            <a:rPr lang="it-IT" sz="1800" b="1" kern="1200" dirty="0" err="1" smtClean="0"/>
            <a:t>of</a:t>
          </a:r>
          <a:r>
            <a:rPr lang="it-IT" sz="1800" b="1" kern="1200" dirty="0" smtClean="0"/>
            <a:t> life</a:t>
          </a:r>
          <a:endParaRPr lang="it-IT" sz="1800" b="1" kern="1200" dirty="0"/>
        </a:p>
      </dsp:txBody>
      <dsp:txXfrm>
        <a:off x="31719" y="1397198"/>
        <a:ext cx="2114083" cy="58632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19BD5D0-5A6B-460A-B826-B1FCC65FDBD3}">
      <dsp:nvSpPr>
        <dsp:cNvPr id="0" name=""/>
        <dsp:cNvSpPr/>
      </dsp:nvSpPr>
      <dsp:spPr>
        <a:xfrm rot="5400000">
          <a:off x="2799671" y="-980748"/>
          <a:ext cx="864096" cy="3041617"/>
        </a:xfrm>
        <a:prstGeom prst="round2SameRect">
          <a:avLst/>
        </a:prstGeom>
        <a:solidFill>
          <a:schemeClr val="accent1">
            <a:alpha val="90000"/>
            <a:tint val="55000"/>
            <a:hueOff val="0"/>
            <a:satOff val="0"/>
            <a:lumOff val="0"/>
            <a:alphaOff val="0"/>
          </a:schemeClr>
        </a:solidFill>
        <a:ln w="9525" cap="flat" cmpd="sng" algn="ctr">
          <a:solidFill>
            <a:schemeClr val="accent1">
              <a:alpha val="90000"/>
              <a:tint val="55000"/>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72390" tIns="36195" rIns="72390" bIns="36195" numCol="1" spcCol="1270" anchor="ctr" anchorCtr="0">
          <a:noAutofit/>
        </a:bodyPr>
        <a:lstStyle/>
        <a:p>
          <a:pPr marL="171450" lvl="1" indent="-171450" algn="l" defTabSz="844550">
            <a:lnSpc>
              <a:spcPct val="90000"/>
            </a:lnSpc>
            <a:spcBef>
              <a:spcPct val="0"/>
            </a:spcBef>
            <a:spcAft>
              <a:spcPct val="15000"/>
            </a:spcAft>
            <a:buChar char="••"/>
          </a:pPr>
          <a:r>
            <a:rPr lang="it-IT" sz="1900" b="1" kern="1200" dirty="0" smtClean="0">
              <a:solidFill>
                <a:schemeClr val="accent1">
                  <a:lumMod val="75000"/>
                </a:schemeClr>
              </a:solidFill>
            </a:rPr>
            <a:t>EU </a:t>
          </a:r>
          <a:r>
            <a:rPr lang="it-IT" sz="1900" b="1" kern="1200" dirty="0" err="1" smtClean="0">
              <a:solidFill>
                <a:schemeClr val="accent1">
                  <a:lumMod val="75000"/>
                </a:schemeClr>
              </a:solidFill>
            </a:rPr>
            <a:t>Directive</a:t>
          </a:r>
          <a:r>
            <a:rPr lang="it-IT" sz="1900" b="1" kern="1200" dirty="0" smtClean="0">
              <a:solidFill>
                <a:schemeClr val="accent1">
                  <a:lumMod val="75000"/>
                </a:schemeClr>
              </a:solidFill>
            </a:rPr>
            <a:t> </a:t>
          </a:r>
          <a:r>
            <a:rPr lang="it-IT" sz="1900" b="1" kern="1200" dirty="0" err="1" smtClean="0">
              <a:solidFill>
                <a:schemeClr val="accent1">
                  <a:lumMod val="75000"/>
                </a:schemeClr>
              </a:solidFill>
            </a:rPr>
            <a:t>requirements</a:t>
          </a:r>
          <a:endParaRPr lang="it-IT" sz="1900" b="1" kern="1200" dirty="0">
            <a:solidFill>
              <a:schemeClr val="accent1">
                <a:lumMod val="75000"/>
              </a:schemeClr>
            </a:solidFill>
          </a:endParaRPr>
        </a:p>
        <a:p>
          <a:pPr marL="171450" lvl="1" indent="-171450" algn="l" defTabSz="844550">
            <a:lnSpc>
              <a:spcPct val="90000"/>
            </a:lnSpc>
            <a:spcBef>
              <a:spcPct val="0"/>
            </a:spcBef>
            <a:spcAft>
              <a:spcPct val="15000"/>
            </a:spcAft>
            <a:buChar char="••"/>
          </a:pPr>
          <a:r>
            <a:rPr lang="it-IT" sz="1900" b="1" kern="1200" dirty="0" smtClean="0">
              <a:solidFill>
                <a:schemeClr val="accent1">
                  <a:lumMod val="75000"/>
                </a:schemeClr>
              </a:solidFill>
            </a:rPr>
            <a:t>Passive </a:t>
          </a:r>
          <a:r>
            <a:rPr lang="it-IT" sz="1900" b="1" kern="1200" dirty="0" err="1" smtClean="0">
              <a:solidFill>
                <a:schemeClr val="accent1">
                  <a:lumMod val="75000"/>
                </a:schemeClr>
              </a:solidFill>
            </a:rPr>
            <a:t>sampling</a:t>
          </a:r>
          <a:endParaRPr lang="it-IT" sz="1900" b="1" kern="1200" dirty="0">
            <a:solidFill>
              <a:schemeClr val="accent1">
                <a:lumMod val="75000"/>
              </a:schemeClr>
            </a:solidFill>
          </a:endParaRPr>
        </a:p>
      </dsp:txBody>
      <dsp:txXfrm rot="-5400000">
        <a:off x="1710911" y="150194"/>
        <a:ext cx="2999435" cy="779732"/>
      </dsp:txXfrm>
    </dsp:sp>
    <dsp:sp modelId="{4B58BE3F-3082-425C-97EB-77D26E8C5777}">
      <dsp:nvSpPr>
        <dsp:cNvPr id="0" name=""/>
        <dsp:cNvSpPr/>
      </dsp:nvSpPr>
      <dsp:spPr>
        <a:xfrm>
          <a:off x="0" y="0"/>
          <a:ext cx="1710910" cy="1080120"/>
        </a:xfrm>
        <a:prstGeom prst="roundRect">
          <a:avLst/>
        </a:prstGeom>
        <a:gradFill rotWithShape="0">
          <a:gsLst>
            <a:gs pos="0">
              <a:schemeClr val="accent1">
                <a:shade val="50000"/>
                <a:hueOff val="0"/>
                <a:satOff val="0"/>
                <a:lumOff val="0"/>
                <a:alphaOff val="0"/>
                <a:tint val="100000"/>
                <a:shade val="100000"/>
                <a:satMod val="130000"/>
              </a:schemeClr>
            </a:gs>
            <a:gs pos="100000">
              <a:schemeClr val="accent1">
                <a:shade val="50000"/>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87630" tIns="43815" rIns="87630" bIns="43815" numCol="1" spcCol="1270" anchor="ctr" anchorCtr="0">
          <a:noAutofit/>
        </a:bodyPr>
        <a:lstStyle/>
        <a:p>
          <a:pPr lvl="0" algn="ctr" defTabSz="1022350">
            <a:lnSpc>
              <a:spcPct val="90000"/>
            </a:lnSpc>
            <a:spcBef>
              <a:spcPct val="0"/>
            </a:spcBef>
            <a:spcAft>
              <a:spcPct val="35000"/>
            </a:spcAft>
          </a:pPr>
          <a:r>
            <a:rPr lang="it-IT" sz="2300" b="1" kern="1200" dirty="0" smtClean="0"/>
            <a:t>Air </a:t>
          </a:r>
          <a:r>
            <a:rPr lang="it-IT" sz="2300" b="1" kern="1200" dirty="0" err="1" smtClean="0"/>
            <a:t>Quality</a:t>
          </a:r>
          <a:r>
            <a:rPr lang="it-IT" sz="2300" b="1" kern="1200" dirty="0" smtClean="0"/>
            <a:t> </a:t>
          </a:r>
          <a:r>
            <a:rPr lang="it-IT" sz="2300" b="1" kern="1200" dirty="0" err="1" smtClean="0"/>
            <a:t>Monitoring</a:t>
          </a:r>
          <a:endParaRPr lang="it-IT" sz="2300" b="1" kern="1200" dirty="0"/>
        </a:p>
      </dsp:txBody>
      <dsp:txXfrm>
        <a:off x="52727" y="52727"/>
        <a:ext cx="1605456" cy="974666"/>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19BD5D0-5A6B-460A-B826-B1FCC65FDBD3}">
      <dsp:nvSpPr>
        <dsp:cNvPr id="0" name=""/>
        <dsp:cNvSpPr/>
      </dsp:nvSpPr>
      <dsp:spPr>
        <a:xfrm rot="5400000">
          <a:off x="2799671" y="-980748"/>
          <a:ext cx="864096" cy="3041617"/>
        </a:xfrm>
        <a:prstGeom prst="round2SameRect">
          <a:avLst/>
        </a:prstGeom>
        <a:solidFill>
          <a:schemeClr val="accent1">
            <a:alpha val="90000"/>
            <a:tint val="55000"/>
            <a:hueOff val="0"/>
            <a:satOff val="0"/>
            <a:lumOff val="0"/>
            <a:alphaOff val="0"/>
          </a:schemeClr>
        </a:solidFill>
        <a:ln w="9525" cap="flat" cmpd="sng" algn="ctr">
          <a:solidFill>
            <a:schemeClr val="accent1">
              <a:alpha val="90000"/>
              <a:tint val="55000"/>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247650" tIns="123825" rIns="247650" bIns="123825" numCol="1" spcCol="1270" anchor="ctr" anchorCtr="0">
          <a:noAutofit/>
        </a:bodyPr>
        <a:lstStyle/>
        <a:p>
          <a:pPr marL="228600" lvl="1" indent="-228600" algn="l" defTabSz="889000">
            <a:lnSpc>
              <a:spcPct val="90000"/>
            </a:lnSpc>
            <a:spcBef>
              <a:spcPct val="0"/>
            </a:spcBef>
            <a:spcAft>
              <a:spcPct val="15000"/>
            </a:spcAft>
            <a:buChar char="••"/>
          </a:pPr>
          <a:r>
            <a:rPr lang="it-IT" sz="2000" b="1" kern="1200" dirty="0" err="1" smtClean="0">
              <a:solidFill>
                <a:schemeClr val="accent1">
                  <a:lumMod val="75000"/>
                </a:schemeClr>
              </a:solidFill>
            </a:rPr>
            <a:t>questionnaire</a:t>
          </a:r>
          <a:endParaRPr lang="it-IT" sz="2000" b="1" kern="1200" dirty="0">
            <a:solidFill>
              <a:schemeClr val="accent1">
                <a:lumMod val="75000"/>
              </a:schemeClr>
            </a:solidFill>
          </a:endParaRPr>
        </a:p>
      </dsp:txBody>
      <dsp:txXfrm rot="-5400000">
        <a:off x="1710911" y="150194"/>
        <a:ext cx="2999435" cy="779732"/>
      </dsp:txXfrm>
    </dsp:sp>
    <dsp:sp modelId="{4B58BE3F-3082-425C-97EB-77D26E8C5777}">
      <dsp:nvSpPr>
        <dsp:cNvPr id="0" name=""/>
        <dsp:cNvSpPr/>
      </dsp:nvSpPr>
      <dsp:spPr>
        <a:xfrm>
          <a:off x="0" y="0"/>
          <a:ext cx="1710910" cy="1080120"/>
        </a:xfrm>
        <a:prstGeom prst="roundRect">
          <a:avLst/>
        </a:prstGeom>
        <a:gradFill rotWithShape="0">
          <a:gsLst>
            <a:gs pos="0">
              <a:schemeClr val="accent1">
                <a:shade val="50000"/>
                <a:hueOff val="0"/>
                <a:satOff val="0"/>
                <a:lumOff val="0"/>
                <a:alphaOff val="0"/>
                <a:tint val="100000"/>
                <a:shade val="100000"/>
                <a:satMod val="130000"/>
              </a:schemeClr>
            </a:gs>
            <a:gs pos="100000">
              <a:schemeClr val="accent1">
                <a:shade val="50000"/>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14300" tIns="57150" rIns="114300" bIns="57150" numCol="1" spcCol="1270" anchor="ctr" anchorCtr="0">
          <a:noAutofit/>
        </a:bodyPr>
        <a:lstStyle/>
        <a:p>
          <a:pPr lvl="0" algn="ctr" defTabSz="1333500">
            <a:lnSpc>
              <a:spcPct val="90000"/>
            </a:lnSpc>
            <a:spcBef>
              <a:spcPct val="0"/>
            </a:spcBef>
            <a:spcAft>
              <a:spcPct val="35000"/>
            </a:spcAft>
          </a:pPr>
          <a:r>
            <a:rPr lang="it-IT" sz="3000" b="1" kern="1200" dirty="0" err="1" smtClean="0"/>
            <a:t>Quality</a:t>
          </a:r>
          <a:r>
            <a:rPr lang="it-IT" sz="3000" b="1" kern="1200" dirty="0" smtClean="0"/>
            <a:t> </a:t>
          </a:r>
          <a:r>
            <a:rPr lang="it-IT" sz="3000" b="1" kern="1200" dirty="0" err="1" smtClean="0"/>
            <a:t>of</a:t>
          </a:r>
          <a:r>
            <a:rPr lang="it-IT" sz="3000" b="1" kern="1200" dirty="0" smtClean="0"/>
            <a:t> life</a:t>
          </a:r>
          <a:endParaRPr lang="it-IT" sz="3000" b="1" kern="1200" dirty="0"/>
        </a:p>
      </dsp:txBody>
      <dsp:txXfrm>
        <a:off x="52727" y="52727"/>
        <a:ext cx="1605456" cy="974666"/>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19BD5D0-5A6B-460A-B826-B1FCC65FDBD3}">
      <dsp:nvSpPr>
        <dsp:cNvPr id="0" name=""/>
        <dsp:cNvSpPr/>
      </dsp:nvSpPr>
      <dsp:spPr>
        <a:xfrm rot="5400000">
          <a:off x="2799671" y="-980748"/>
          <a:ext cx="864096" cy="3041617"/>
        </a:xfrm>
        <a:prstGeom prst="round2SameRect">
          <a:avLst/>
        </a:prstGeom>
        <a:solidFill>
          <a:schemeClr val="accent1">
            <a:alpha val="90000"/>
            <a:tint val="55000"/>
            <a:hueOff val="0"/>
            <a:satOff val="0"/>
            <a:lumOff val="0"/>
            <a:alphaOff val="0"/>
          </a:schemeClr>
        </a:solidFill>
        <a:ln w="9525" cap="flat" cmpd="sng" algn="ctr">
          <a:solidFill>
            <a:schemeClr val="accent1">
              <a:alpha val="90000"/>
              <a:tint val="55000"/>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80010" tIns="40005" rIns="80010" bIns="40005" numCol="1" spcCol="1270" anchor="ctr" anchorCtr="0">
          <a:noAutofit/>
        </a:bodyPr>
        <a:lstStyle/>
        <a:p>
          <a:pPr marL="228600" lvl="1" indent="-228600" algn="l" defTabSz="933450">
            <a:lnSpc>
              <a:spcPct val="90000"/>
            </a:lnSpc>
            <a:spcBef>
              <a:spcPct val="0"/>
            </a:spcBef>
            <a:spcAft>
              <a:spcPct val="15000"/>
            </a:spcAft>
            <a:buChar char="••"/>
          </a:pPr>
          <a:r>
            <a:rPr lang="it-IT" sz="2100" b="1" kern="1200" dirty="0" err="1" smtClean="0">
              <a:solidFill>
                <a:schemeClr val="accent1">
                  <a:lumMod val="75000"/>
                </a:schemeClr>
              </a:solidFill>
            </a:rPr>
            <a:t>Traditional</a:t>
          </a:r>
          <a:r>
            <a:rPr lang="it-IT" sz="2100" b="1" kern="1200" dirty="0" smtClean="0">
              <a:solidFill>
                <a:schemeClr val="accent1">
                  <a:lumMod val="75000"/>
                </a:schemeClr>
              </a:solidFill>
            </a:rPr>
            <a:t> </a:t>
          </a:r>
          <a:r>
            <a:rPr lang="it-IT" sz="2100" b="1" kern="1200" dirty="0" err="1" smtClean="0">
              <a:solidFill>
                <a:schemeClr val="accent1">
                  <a:lumMod val="75000"/>
                </a:schemeClr>
              </a:solidFill>
            </a:rPr>
            <a:t>equipment</a:t>
          </a:r>
          <a:endParaRPr lang="it-IT" sz="2100" b="1" kern="1200" dirty="0">
            <a:solidFill>
              <a:schemeClr val="accent1">
                <a:lumMod val="75000"/>
              </a:schemeClr>
            </a:solidFill>
          </a:endParaRPr>
        </a:p>
        <a:p>
          <a:pPr marL="228600" lvl="1" indent="-228600" algn="l" defTabSz="933450">
            <a:lnSpc>
              <a:spcPct val="90000"/>
            </a:lnSpc>
            <a:spcBef>
              <a:spcPct val="0"/>
            </a:spcBef>
            <a:spcAft>
              <a:spcPct val="15000"/>
            </a:spcAft>
            <a:buChar char="••"/>
          </a:pPr>
          <a:r>
            <a:rPr lang="it-IT" sz="2100" b="1" kern="1200" dirty="0" smtClean="0">
              <a:solidFill>
                <a:schemeClr val="accent1">
                  <a:lumMod val="75000"/>
                </a:schemeClr>
              </a:solidFill>
            </a:rPr>
            <a:t>Smart </a:t>
          </a:r>
          <a:r>
            <a:rPr lang="it-IT" sz="2100" b="1" kern="1200" dirty="0" err="1" smtClean="0">
              <a:solidFill>
                <a:schemeClr val="accent1">
                  <a:lumMod val="75000"/>
                </a:schemeClr>
              </a:solidFill>
            </a:rPr>
            <a:t>low-cost</a:t>
          </a:r>
          <a:r>
            <a:rPr lang="it-IT" sz="2100" b="1" kern="1200" dirty="0" smtClean="0">
              <a:solidFill>
                <a:schemeClr val="accent1">
                  <a:lumMod val="75000"/>
                </a:schemeClr>
              </a:solidFill>
            </a:rPr>
            <a:t> </a:t>
          </a:r>
          <a:r>
            <a:rPr lang="it-IT" sz="2100" b="1" kern="1200" dirty="0" err="1" smtClean="0">
              <a:solidFill>
                <a:schemeClr val="accent1">
                  <a:lumMod val="75000"/>
                </a:schemeClr>
              </a:solidFill>
            </a:rPr>
            <a:t>sensors</a:t>
          </a:r>
          <a:endParaRPr lang="it-IT" sz="2100" b="1" kern="1200" dirty="0">
            <a:solidFill>
              <a:schemeClr val="accent1">
                <a:lumMod val="75000"/>
              </a:schemeClr>
            </a:solidFill>
          </a:endParaRPr>
        </a:p>
      </dsp:txBody>
      <dsp:txXfrm rot="-5400000">
        <a:off x="1710911" y="150194"/>
        <a:ext cx="2999435" cy="779732"/>
      </dsp:txXfrm>
    </dsp:sp>
    <dsp:sp modelId="{4B58BE3F-3082-425C-97EB-77D26E8C5777}">
      <dsp:nvSpPr>
        <dsp:cNvPr id="0" name=""/>
        <dsp:cNvSpPr/>
      </dsp:nvSpPr>
      <dsp:spPr>
        <a:xfrm>
          <a:off x="0" y="0"/>
          <a:ext cx="1710910" cy="1080120"/>
        </a:xfrm>
        <a:prstGeom prst="roundRect">
          <a:avLst/>
        </a:prstGeom>
        <a:gradFill rotWithShape="0">
          <a:gsLst>
            <a:gs pos="0">
              <a:schemeClr val="accent1">
                <a:shade val="50000"/>
                <a:hueOff val="0"/>
                <a:satOff val="0"/>
                <a:lumOff val="0"/>
                <a:alphaOff val="0"/>
                <a:tint val="100000"/>
                <a:shade val="100000"/>
                <a:satMod val="130000"/>
              </a:schemeClr>
            </a:gs>
            <a:gs pos="100000">
              <a:schemeClr val="accent1">
                <a:shade val="50000"/>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87630" tIns="43815" rIns="87630" bIns="43815" numCol="1" spcCol="1270" anchor="ctr" anchorCtr="0">
          <a:noAutofit/>
        </a:bodyPr>
        <a:lstStyle/>
        <a:p>
          <a:pPr lvl="0" algn="ctr" defTabSz="1022350">
            <a:lnSpc>
              <a:spcPct val="90000"/>
            </a:lnSpc>
            <a:spcBef>
              <a:spcPct val="0"/>
            </a:spcBef>
            <a:spcAft>
              <a:spcPct val="35000"/>
            </a:spcAft>
          </a:pPr>
          <a:r>
            <a:rPr lang="it-IT" sz="2300" b="1" kern="1200" dirty="0" err="1" smtClean="0"/>
            <a:t>Noise</a:t>
          </a:r>
          <a:r>
            <a:rPr lang="it-IT" sz="2300" b="1" kern="1200" dirty="0" smtClean="0"/>
            <a:t> </a:t>
          </a:r>
          <a:r>
            <a:rPr lang="it-IT" sz="2300" b="1" kern="1200" dirty="0" err="1" smtClean="0"/>
            <a:t>Monitoring</a:t>
          </a:r>
          <a:endParaRPr lang="it-IT" sz="2300" b="1" kern="1200" dirty="0"/>
        </a:p>
      </dsp:txBody>
      <dsp:txXfrm>
        <a:off x="52727" y="52727"/>
        <a:ext cx="1605456" cy="974666"/>
      </dsp:txXfrm>
    </dsp:sp>
  </dsp:spTree>
</dsp:drawing>
</file>

<file path=ppt/diagrams/layout1.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idx="1"/>
          </p:nvPr>
        </p:nvSpPr>
        <p:spPr>
          <a:xfrm>
            <a:off x="3850443" y="0"/>
            <a:ext cx="2945659" cy="496332"/>
          </a:xfrm>
          <a:prstGeom prst="rect">
            <a:avLst/>
          </a:prstGeom>
        </p:spPr>
        <p:txBody>
          <a:bodyPr vert="horz" lIns="91440" tIns="45720" rIns="91440" bIns="45720" rtlCol="0"/>
          <a:lstStyle>
            <a:lvl1pPr algn="r">
              <a:defRPr sz="1200"/>
            </a:lvl1pPr>
          </a:lstStyle>
          <a:p>
            <a:fld id="{D4476E6B-2EBF-4AC6-B7BF-2308A510C278}" type="datetimeFigureOut">
              <a:rPr lang="it-IT" smtClean="0"/>
              <a:pPr/>
              <a:t>14/07/2017</a:t>
            </a:fld>
            <a:endParaRPr lang="it-IT"/>
          </a:p>
        </p:txBody>
      </p:sp>
      <p:sp>
        <p:nvSpPr>
          <p:cNvPr id="4" name="Segnaposto immagine diapositiva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it-IT"/>
          </a:p>
        </p:txBody>
      </p:sp>
      <p:sp>
        <p:nvSpPr>
          <p:cNvPr id="5" name="Segnaposto note 4"/>
          <p:cNvSpPr>
            <a:spLocks noGrp="1"/>
          </p:cNvSpPr>
          <p:nvPr>
            <p:ph type="body" sz="quarter" idx="3"/>
          </p:nvPr>
        </p:nvSpPr>
        <p:spPr>
          <a:xfrm>
            <a:off x="679768" y="4715153"/>
            <a:ext cx="5438140" cy="4466987"/>
          </a:xfrm>
          <a:prstGeom prst="rect">
            <a:avLst/>
          </a:prstGeom>
        </p:spPr>
        <p:txBody>
          <a:bodyPr vert="horz" lIns="91440" tIns="45720" rIns="91440" bIns="45720" rtlCol="0">
            <a:normAutofit/>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6" name="Segnaposto piè di pagina 5"/>
          <p:cNvSpPr>
            <a:spLocks noGrp="1"/>
          </p:cNvSpPr>
          <p:nvPr>
            <p:ph type="ftr" sz="quarter" idx="4"/>
          </p:nvPr>
        </p:nvSpPr>
        <p:spPr>
          <a:xfrm>
            <a:off x="0" y="9428583"/>
            <a:ext cx="2945659" cy="496332"/>
          </a:xfrm>
          <a:prstGeom prst="rect">
            <a:avLst/>
          </a:prstGeom>
        </p:spPr>
        <p:txBody>
          <a:bodyPr vert="horz" lIns="91440" tIns="45720" rIns="91440" bIns="45720" rtlCol="0" anchor="b"/>
          <a:lstStyle>
            <a:lvl1pPr algn="l">
              <a:defRPr sz="1200"/>
            </a:lvl1pPr>
          </a:lstStyle>
          <a:p>
            <a:endParaRPr lang="it-IT"/>
          </a:p>
        </p:txBody>
      </p:sp>
      <p:sp>
        <p:nvSpPr>
          <p:cNvPr id="7" name="Segnaposto numero diapositiva 6"/>
          <p:cNvSpPr>
            <a:spLocks noGrp="1"/>
          </p:cNvSpPr>
          <p:nvPr>
            <p:ph type="sldNum" sz="quarter" idx="5"/>
          </p:nvPr>
        </p:nvSpPr>
        <p:spPr>
          <a:xfrm>
            <a:off x="3850443" y="9428583"/>
            <a:ext cx="2945659" cy="496332"/>
          </a:xfrm>
          <a:prstGeom prst="rect">
            <a:avLst/>
          </a:prstGeom>
        </p:spPr>
        <p:txBody>
          <a:bodyPr vert="horz" lIns="91440" tIns="45720" rIns="91440" bIns="45720" rtlCol="0" anchor="b"/>
          <a:lstStyle>
            <a:lvl1pPr algn="r">
              <a:defRPr sz="1200"/>
            </a:lvl1pPr>
          </a:lstStyle>
          <a:p>
            <a:fld id="{F7DEB064-CFFB-40B1-9775-BDD5BDCB5F51}" type="slidenum">
              <a:rPr lang="it-IT" smtClean="0"/>
              <a:pPr/>
              <a:t>‹N›</a:t>
            </a:fld>
            <a:endParaRPr lang="it-IT"/>
          </a:p>
        </p:txBody>
      </p:sp>
    </p:spTree>
    <p:extLst>
      <p:ext uri="{BB962C8B-B14F-4D97-AF65-F5344CB8AC3E}">
        <p14:creationId xmlns:p14="http://schemas.microsoft.com/office/powerpoint/2010/main" val="96231616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dirty="0" err="1" smtClean="0"/>
              <a:t>Today</a:t>
            </a:r>
            <a:r>
              <a:rPr lang="it-IT" dirty="0" smtClean="0"/>
              <a:t> </a:t>
            </a:r>
            <a:r>
              <a:rPr lang="it-IT" dirty="0" err="1" smtClean="0"/>
              <a:t>I’ll</a:t>
            </a:r>
            <a:r>
              <a:rPr lang="it-IT" dirty="0" smtClean="0"/>
              <a:t> </a:t>
            </a:r>
            <a:r>
              <a:rPr lang="it-IT" dirty="0" err="1" smtClean="0"/>
              <a:t>present</a:t>
            </a:r>
            <a:r>
              <a:rPr lang="it-IT" dirty="0" smtClean="0"/>
              <a:t> a </a:t>
            </a:r>
            <a:r>
              <a:rPr lang="it-IT" dirty="0" err="1" smtClean="0"/>
              <a:t>project</a:t>
            </a:r>
            <a:r>
              <a:rPr lang="it-IT" dirty="0" smtClean="0"/>
              <a:t>, </a:t>
            </a:r>
            <a:r>
              <a:rPr lang="it-IT" dirty="0" err="1" smtClean="0"/>
              <a:t>actually</a:t>
            </a:r>
            <a:r>
              <a:rPr lang="it-IT" dirty="0" smtClean="0"/>
              <a:t> </a:t>
            </a:r>
            <a:r>
              <a:rPr lang="it-IT" dirty="0" err="1" smtClean="0"/>
              <a:t>ongoing</a:t>
            </a:r>
            <a:r>
              <a:rPr lang="it-IT" dirty="0" smtClean="0"/>
              <a:t> in </a:t>
            </a:r>
            <a:r>
              <a:rPr lang="it-IT" dirty="0" err="1" smtClean="0"/>
              <a:t>Italy</a:t>
            </a:r>
            <a:r>
              <a:rPr lang="it-IT" dirty="0" smtClean="0"/>
              <a:t>,</a:t>
            </a:r>
            <a:r>
              <a:rPr lang="it-IT" baseline="0" dirty="0" smtClean="0"/>
              <a:t> in the city of Monza in the </a:t>
            </a:r>
            <a:r>
              <a:rPr lang="it-IT" baseline="0" dirty="0" err="1" smtClean="0"/>
              <a:t>northern</a:t>
            </a:r>
            <a:r>
              <a:rPr lang="it-IT" baseline="0" dirty="0" smtClean="0"/>
              <a:t> part of the </a:t>
            </a:r>
            <a:r>
              <a:rPr lang="it-IT" baseline="0" dirty="0" err="1" smtClean="0"/>
              <a:t>peninsula</a:t>
            </a:r>
            <a:r>
              <a:rPr lang="it-IT" baseline="0" dirty="0" smtClean="0"/>
              <a:t>, </a:t>
            </a:r>
            <a:r>
              <a:rPr lang="it-IT" baseline="0" dirty="0" err="1" smtClean="0"/>
              <a:t>focussed</a:t>
            </a:r>
            <a:r>
              <a:rPr lang="it-IT" baseline="0" dirty="0" smtClean="0"/>
              <a:t> on the </a:t>
            </a:r>
            <a:r>
              <a:rPr lang="it-IT" baseline="0" dirty="0" err="1" smtClean="0"/>
              <a:t>objective</a:t>
            </a:r>
            <a:r>
              <a:rPr lang="it-IT" baseline="0" dirty="0" smtClean="0"/>
              <a:t> to </a:t>
            </a:r>
            <a:r>
              <a:rPr lang="it-IT" baseline="0" dirty="0" err="1" smtClean="0"/>
              <a:t>define</a:t>
            </a:r>
            <a:r>
              <a:rPr lang="it-IT" baseline="0" dirty="0" smtClean="0"/>
              <a:t> a </a:t>
            </a:r>
            <a:r>
              <a:rPr lang="it-IT" baseline="0" dirty="0" err="1" smtClean="0"/>
              <a:t>method</a:t>
            </a:r>
            <a:r>
              <a:rPr lang="it-IT" baseline="0" dirty="0" smtClean="0"/>
              <a:t> to set up and </a:t>
            </a:r>
            <a:r>
              <a:rPr lang="it-IT" baseline="0" dirty="0" err="1" smtClean="0"/>
              <a:t>manage</a:t>
            </a:r>
            <a:r>
              <a:rPr lang="it-IT" baseline="0" dirty="0" smtClean="0"/>
              <a:t> a NOISE LOW EMISSION ZONE.</a:t>
            </a:r>
          </a:p>
          <a:p>
            <a:r>
              <a:rPr lang="it-IT" baseline="0" dirty="0" smtClean="0"/>
              <a:t>The </a:t>
            </a:r>
            <a:r>
              <a:rPr lang="it-IT" baseline="0" dirty="0" err="1" smtClean="0"/>
              <a:t>project</a:t>
            </a:r>
            <a:r>
              <a:rPr lang="it-IT" baseline="0" dirty="0" smtClean="0"/>
              <a:t> </a:t>
            </a:r>
            <a:r>
              <a:rPr lang="it-IT" baseline="0" dirty="0" err="1" smtClean="0"/>
              <a:t>is</a:t>
            </a:r>
            <a:r>
              <a:rPr lang="it-IT" baseline="0" dirty="0" smtClean="0"/>
              <a:t> co-</a:t>
            </a:r>
            <a:r>
              <a:rPr lang="it-IT" baseline="0" dirty="0" err="1" smtClean="0"/>
              <a:t>funded</a:t>
            </a:r>
            <a:r>
              <a:rPr lang="it-IT" baseline="0" dirty="0" smtClean="0"/>
              <a:t> by the European Union, under the </a:t>
            </a:r>
            <a:r>
              <a:rPr lang="it-IT" baseline="0" dirty="0" err="1" smtClean="0"/>
              <a:t>programme</a:t>
            </a:r>
            <a:r>
              <a:rPr lang="it-IT" baseline="0" dirty="0" smtClean="0"/>
              <a:t> LIFE ENVIRONMENT.</a:t>
            </a:r>
          </a:p>
          <a:p>
            <a:r>
              <a:rPr lang="it-IT" baseline="0" dirty="0" smtClean="0"/>
              <a:t>The </a:t>
            </a:r>
            <a:r>
              <a:rPr lang="it-IT" baseline="0" dirty="0" err="1" smtClean="0"/>
              <a:t>project</a:t>
            </a:r>
            <a:r>
              <a:rPr lang="it-IT" baseline="0" dirty="0" smtClean="0"/>
              <a:t> </a:t>
            </a:r>
            <a:r>
              <a:rPr lang="it-IT" baseline="0" dirty="0" err="1" smtClean="0"/>
              <a:t>is</a:t>
            </a:r>
            <a:r>
              <a:rPr lang="it-IT" baseline="0" dirty="0" smtClean="0"/>
              <a:t> </a:t>
            </a:r>
            <a:r>
              <a:rPr lang="it-IT" baseline="0" dirty="0" err="1" smtClean="0"/>
              <a:t>called</a:t>
            </a:r>
            <a:r>
              <a:rPr lang="it-IT" baseline="0" dirty="0" smtClean="0"/>
              <a:t> MONZA, </a:t>
            </a:r>
            <a:r>
              <a:rPr lang="it-IT" baseline="0" dirty="0" err="1" smtClean="0"/>
              <a:t>that</a:t>
            </a:r>
            <a:r>
              <a:rPr lang="it-IT" baseline="0" dirty="0" smtClean="0"/>
              <a:t> </a:t>
            </a:r>
            <a:r>
              <a:rPr lang="it-IT" baseline="0" dirty="0" err="1" smtClean="0"/>
              <a:t>is</a:t>
            </a:r>
            <a:r>
              <a:rPr lang="it-IT" baseline="0" dirty="0" smtClean="0"/>
              <a:t> the </a:t>
            </a:r>
            <a:r>
              <a:rPr lang="it-IT" baseline="0" dirty="0" err="1" smtClean="0"/>
              <a:t>acronym</a:t>
            </a:r>
            <a:r>
              <a:rPr lang="it-IT" baseline="0" dirty="0" smtClean="0"/>
              <a:t> for </a:t>
            </a:r>
            <a:r>
              <a:rPr lang="it-IT" baseline="0" dirty="0" err="1" smtClean="0"/>
              <a:t>Methodologies</a:t>
            </a:r>
            <a:r>
              <a:rPr lang="it-IT" baseline="0" dirty="0" smtClean="0"/>
              <a:t> for Noise Low Emission </a:t>
            </a:r>
            <a:r>
              <a:rPr lang="it-IT" baseline="0" dirty="0" err="1" smtClean="0"/>
              <a:t>Zones</a:t>
            </a:r>
            <a:r>
              <a:rPr lang="it-IT" baseline="0" dirty="0" smtClean="0"/>
              <a:t> </a:t>
            </a:r>
            <a:r>
              <a:rPr lang="it-IT" baseline="0" dirty="0" err="1" smtClean="0"/>
              <a:t>introduction</a:t>
            </a:r>
            <a:r>
              <a:rPr lang="it-IT" baseline="0" dirty="0" smtClean="0"/>
              <a:t> and management.</a:t>
            </a:r>
            <a:endParaRPr lang="it-IT" dirty="0"/>
          </a:p>
        </p:txBody>
      </p:sp>
      <p:sp>
        <p:nvSpPr>
          <p:cNvPr id="4" name="Segnaposto numero diapositiva 3"/>
          <p:cNvSpPr>
            <a:spLocks noGrp="1"/>
          </p:cNvSpPr>
          <p:nvPr>
            <p:ph type="sldNum" sz="quarter" idx="10"/>
          </p:nvPr>
        </p:nvSpPr>
        <p:spPr/>
        <p:txBody>
          <a:bodyPr/>
          <a:lstStyle/>
          <a:p>
            <a:fld id="{F7DEB064-CFFB-40B1-9775-BDD5BDCB5F51}" type="slidenum">
              <a:rPr lang="it-IT" smtClean="0"/>
              <a:pPr/>
              <a:t>1</a:t>
            </a:fld>
            <a:endParaRPr lang="it-IT"/>
          </a:p>
        </p:txBody>
      </p:sp>
    </p:spTree>
    <p:extLst>
      <p:ext uri="{BB962C8B-B14F-4D97-AF65-F5344CB8AC3E}">
        <p14:creationId xmlns:p14="http://schemas.microsoft.com/office/powerpoint/2010/main" val="52269410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en-US" dirty="0" smtClean="0"/>
              <a:t>As told before, one of the objectives is reducing average</a:t>
            </a:r>
            <a:r>
              <a:rPr lang="en-US" baseline="0" dirty="0" smtClean="0"/>
              <a:t> noise level in the pilot area.</a:t>
            </a:r>
          </a:p>
          <a:p>
            <a:r>
              <a:rPr lang="en-US" baseline="0" dirty="0" smtClean="0"/>
              <a:t>The pilot area is the </a:t>
            </a:r>
            <a:r>
              <a:rPr lang="en-US" baseline="0" dirty="0" err="1" smtClean="0"/>
              <a:t>Libertà</a:t>
            </a:r>
            <a:r>
              <a:rPr lang="en-US" baseline="0" dirty="0" smtClean="0"/>
              <a:t> district, where about 15000 citizens live, almost totally </a:t>
            </a:r>
            <a:r>
              <a:rPr lang="en-US" dirty="0" smtClean="0"/>
              <a:t>affected by high noise levels</a:t>
            </a:r>
          </a:p>
          <a:p>
            <a:r>
              <a:rPr lang="en-US" dirty="0" smtClean="0"/>
              <a:t>Consider that about</a:t>
            </a:r>
            <a:r>
              <a:rPr lang="en-US" baseline="0" dirty="0" smtClean="0"/>
              <a:t> one hundred percent of the population is exposed to levels higher than 65 dB(A) during daytime and higher than 55 dB(A) during </a:t>
            </a:r>
            <a:r>
              <a:rPr lang="en-US" baseline="0" dirty="0" err="1" smtClean="0"/>
              <a:t>nightime</a:t>
            </a:r>
            <a:r>
              <a:rPr lang="en-US" baseline="0" dirty="0" smtClean="0"/>
              <a:t>.</a:t>
            </a:r>
            <a:endParaRPr lang="it-IT" dirty="0"/>
          </a:p>
        </p:txBody>
      </p:sp>
      <p:sp>
        <p:nvSpPr>
          <p:cNvPr id="4" name="Segnaposto numero diapositiva 3"/>
          <p:cNvSpPr>
            <a:spLocks noGrp="1"/>
          </p:cNvSpPr>
          <p:nvPr>
            <p:ph type="sldNum" sz="quarter" idx="10"/>
          </p:nvPr>
        </p:nvSpPr>
        <p:spPr/>
        <p:txBody>
          <a:bodyPr/>
          <a:lstStyle/>
          <a:p>
            <a:fld id="{F7DEB064-CFFB-40B1-9775-BDD5BDCB5F51}" type="slidenum">
              <a:rPr lang="it-IT" smtClean="0"/>
              <a:pPr/>
              <a:t>13</a:t>
            </a:fld>
            <a:endParaRPr lang="it-IT"/>
          </a:p>
        </p:txBody>
      </p:sp>
    </p:spTree>
    <p:extLst>
      <p:ext uri="{BB962C8B-B14F-4D97-AF65-F5344CB8AC3E}">
        <p14:creationId xmlns:p14="http://schemas.microsoft.com/office/powerpoint/2010/main" val="330364789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en-US" dirty="0" smtClean="0"/>
              <a:t>With reference to ongoing activities, ante-operam monitoring is currently underway.</a:t>
            </a:r>
          </a:p>
          <a:p>
            <a:r>
              <a:rPr lang="en-US" dirty="0" smtClean="0"/>
              <a:t>This monitoring regards</a:t>
            </a:r>
          </a:p>
          <a:p>
            <a:pPr marL="171450" indent="-171450">
              <a:buFontTx/>
              <a:buChar char="-"/>
            </a:pPr>
            <a:r>
              <a:rPr lang="en-US" dirty="0" smtClean="0"/>
              <a:t>Noise</a:t>
            </a:r>
          </a:p>
          <a:p>
            <a:pPr marL="171450" indent="-171450">
              <a:buFontTx/>
              <a:buChar char="-"/>
            </a:pPr>
            <a:r>
              <a:rPr lang="en-US" dirty="0" smtClean="0"/>
              <a:t>Air quality</a:t>
            </a:r>
          </a:p>
          <a:p>
            <a:pPr marL="171450" indent="-171450">
              <a:buFontTx/>
              <a:buChar char="-"/>
            </a:pPr>
            <a:r>
              <a:rPr lang="en-US" dirty="0" smtClean="0"/>
              <a:t>Quality of life</a:t>
            </a:r>
            <a:endParaRPr lang="it-IT" dirty="0"/>
          </a:p>
        </p:txBody>
      </p:sp>
      <p:sp>
        <p:nvSpPr>
          <p:cNvPr id="4" name="Segnaposto numero diapositiva 3"/>
          <p:cNvSpPr>
            <a:spLocks noGrp="1"/>
          </p:cNvSpPr>
          <p:nvPr>
            <p:ph type="sldNum" sz="quarter" idx="10"/>
          </p:nvPr>
        </p:nvSpPr>
        <p:spPr/>
        <p:txBody>
          <a:bodyPr/>
          <a:lstStyle/>
          <a:p>
            <a:fld id="{F7DEB064-CFFB-40B1-9775-BDD5BDCB5F51}" type="slidenum">
              <a:rPr lang="it-IT" smtClean="0"/>
              <a:pPr/>
              <a:t>14</a:t>
            </a:fld>
            <a:endParaRPr lang="it-IT"/>
          </a:p>
        </p:txBody>
      </p:sp>
    </p:spTree>
    <p:extLst>
      <p:ext uri="{BB962C8B-B14F-4D97-AF65-F5344CB8AC3E}">
        <p14:creationId xmlns:p14="http://schemas.microsoft.com/office/powerpoint/2010/main" val="55500757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dirty="0" smtClean="0"/>
              <a:t>Air </a:t>
            </a:r>
            <a:r>
              <a:rPr lang="it-IT" dirty="0" err="1" smtClean="0"/>
              <a:t>Quality</a:t>
            </a:r>
            <a:r>
              <a:rPr lang="it-IT" dirty="0" smtClean="0"/>
              <a:t> </a:t>
            </a:r>
            <a:r>
              <a:rPr lang="it-IT" dirty="0" err="1" smtClean="0"/>
              <a:t>monitoring</a:t>
            </a:r>
            <a:r>
              <a:rPr lang="it-IT" dirty="0" smtClean="0"/>
              <a:t> </a:t>
            </a:r>
            <a:r>
              <a:rPr lang="it-IT" dirty="0" err="1" smtClean="0"/>
              <a:t>is</a:t>
            </a:r>
            <a:r>
              <a:rPr lang="it-IT" dirty="0" smtClean="0"/>
              <a:t> </a:t>
            </a:r>
            <a:r>
              <a:rPr lang="it-IT" dirty="0" err="1" smtClean="0"/>
              <a:t>actually</a:t>
            </a:r>
            <a:r>
              <a:rPr lang="it-IT" dirty="0" smtClean="0"/>
              <a:t> </a:t>
            </a:r>
            <a:r>
              <a:rPr lang="it-IT" dirty="0" err="1" smtClean="0"/>
              <a:t>ongoing</a:t>
            </a:r>
            <a:r>
              <a:rPr lang="it-IT" dirty="0" smtClean="0"/>
              <a:t>,</a:t>
            </a:r>
            <a:r>
              <a:rPr lang="it-IT" baseline="0" dirty="0" smtClean="0"/>
              <a:t> by </a:t>
            </a:r>
            <a:r>
              <a:rPr lang="en-US" altLang="en-US" dirty="0" smtClean="0">
                <a:solidFill>
                  <a:schemeClr val="accent1">
                    <a:lumMod val="50000"/>
                  </a:schemeClr>
                </a:solidFill>
                <a:latin typeface="Calibri" panose="020F0502020204030204" pitchFamily="34" charset="0"/>
                <a:cs typeface="Calibri" panose="020F0502020204030204" pitchFamily="34" charset="0"/>
              </a:rPr>
              <a:t>the diffusive sampling technique.</a:t>
            </a:r>
          </a:p>
          <a:p>
            <a:pPr marL="0" marR="0" indent="0" algn="l" defTabSz="914400" rtl="0" eaLnBrk="1" fontAlgn="auto" latinLnBrk="0" hangingPunct="1">
              <a:lnSpc>
                <a:spcPct val="100000"/>
              </a:lnSpc>
              <a:spcBef>
                <a:spcPts val="0"/>
              </a:spcBef>
              <a:spcAft>
                <a:spcPts val="0"/>
              </a:spcAft>
              <a:buClrTx/>
              <a:buSzTx/>
              <a:buFontTx/>
              <a:buNone/>
              <a:tabLst/>
              <a:defRPr/>
            </a:pPr>
            <a:r>
              <a:rPr lang="en-US" altLang="en-US" dirty="0" smtClean="0">
                <a:solidFill>
                  <a:schemeClr val="accent1">
                    <a:lumMod val="50000"/>
                  </a:schemeClr>
                </a:solidFill>
                <a:latin typeface="Calibri" panose="020F0502020204030204" pitchFamily="34" charset="0"/>
                <a:cs typeface="Calibri" panose="020F0502020204030204" pitchFamily="34" charset="0"/>
              </a:rPr>
              <a:t>In order to compare the spatial variability of air pollution before and after the noise LEZ implementation, NO2 </a:t>
            </a:r>
            <a:r>
              <a:rPr lang="it-IT" sz="1200" kern="1200" dirty="0" err="1" smtClean="0">
                <a:solidFill>
                  <a:schemeClr val="tx1"/>
                </a:solidFill>
                <a:effectLst/>
                <a:latin typeface="+mn-lt"/>
                <a:ea typeface="+mn-ea"/>
                <a:cs typeface="+mn-cs"/>
              </a:rPr>
              <a:t>Nitrogen</a:t>
            </a:r>
            <a:r>
              <a:rPr lang="it-IT" sz="1200" kern="1200" dirty="0" smtClean="0">
                <a:solidFill>
                  <a:schemeClr val="tx1"/>
                </a:solidFill>
                <a:effectLst/>
                <a:latin typeface="+mn-lt"/>
                <a:ea typeface="+mn-ea"/>
                <a:cs typeface="+mn-cs"/>
              </a:rPr>
              <a:t> </a:t>
            </a:r>
            <a:r>
              <a:rPr lang="it-IT" sz="1200" kern="1200" dirty="0" err="1" smtClean="0">
                <a:solidFill>
                  <a:schemeClr val="tx1"/>
                </a:solidFill>
                <a:effectLst/>
                <a:latin typeface="+mn-lt"/>
                <a:ea typeface="+mn-ea"/>
                <a:cs typeface="+mn-cs"/>
              </a:rPr>
              <a:t>dioxide</a:t>
            </a:r>
            <a:r>
              <a:rPr lang="it-IT" sz="1200" kern="1200" dirty="0" smtClean="0">
                <a:solidFill>
                  <a:schemeClr val="tx1"/>
                </a:solidFill>
                <a:effectLst/>
                <a:latin typeface="+mn-lt"/>
                <a:ea typeface="+mn-ea"/>
                <a:cs typeface="+mn-cs"/>
              </a:rPr>
              <a:t> </a:t>
            </a:r>
            <a:r>
              <a:rPr lang="en-US" altLang="en-US" dirty="0" smtClean="0">
                <a:solidFill>
                  <a:schemeClr val="accent1">
                    <a:lumMod val="50000"/>
                  </a:schemeClr>
                </a:solidFill>
                <a:latin typeface="Calibri" panose="020F0502020204030204" pitchFamily="34" charset="0"/>
                <a:cs typeface="Calibri" panose="020F0502020204030204" pitchFamily="34" charset="0"/>
              </a:rPr>
              <a:t>and benzene land use regression models in a defined urban area of Monza,  including the noise LEZ, will be developed.</a:t>
            </a:r>
          </a:p>
          <a:p>
            <a:pPr marL="0" marR="0" indent="0" algn="l" defTabSz="914400" rtl="0" eaLnBrk="1" fontAlgn="auto" latinLnBrk="0" hangingPunct="1">
              <a:lnSpc>
                <a:spcPct val="100000"/>
              </a:lnSpc>
              <a:spcBef>
                <a:spcPts val="0"/>
              </a:spcBef>
              <a:spcAft>
                <a:spcPts val="0"/>
              </a:spcAft>
              <a:buClrTx/>
              <a:buSzTx/>
              <a:buFontTx/>
              <a:buNone/>
              <a:tabLst/>
              <a:defRPr/>
            </a:pPr>
            <a:r>
              <a:rPr lang="en-US" altLang="en-US" dirty="0" smtClean="0">
                <a:solidFill>
                  <a:schemeClr val="accent1">
                    <a:lumMod val="50000"/>
                  </a:schemeClr>
                </a:solidFill>
                <a:latin typeface="Calibri" panose="020F0502020204030204" pitchFamily="34" charset="0"/>
                <a:cs typeface="Calibri" panose="020F0502020204030204" pitchFamily="34" charset="0"/>
              </a:rPr>
              <a:t>The objectives of monitoring will be to assess whether the implementation of the noise low emission zone contributes, as an ancillary effect, to reduce air pollution levels in the pilot area</a:t>
            </a:r>
            <a:endParaRPr lang="it-IT" dirty="0" smtClean="0"/>
          </a:p>
        </p:txBody>
      </p:sp>
      <p:sp>
        <p:nvSpPr>
          <p:cNvPr id="4" name="Segnaposto numero diapositiva 3"/>
          <p:cNvSpPr>
            <a:spLocks noGrp="1"/>
          </p:cNvSpPr>
          <p:nvPr>
            <p:ph type="sldNum" sz="quarter" idx="10"/>
          </p:nvPr>
        </p:nvSpPr>
        <p:spPr/>
        <p:txBody>
          <a:bodyPr/>
          <a:lstStyle/>
          <a:p>
            <a:fld id="{F7DEB064-CFFB-40B1-9775-BDD5BDCB5F51}" type="slidenum">
              <a:rPr lang="it-IT" smtClean="0"/>
              <a:pPr/>
              <a:t>15</a:t>
            </a:fld>
            <a:endParaRPr lang="it-IT"/>
          </a:p>
        </p:txBody>
      </p:sp>
    </p:spTree>
    <p:extLst>
      <p:ext uri="{BB962C8B-B14F-4D97-AF65-F5344CB8AC3E}">
        <p14:creationId xmlns:p14="http://schemas.microsoft.com/office/powerpoint/2010/main" val="64412974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fontScale="92500"/>
          </a:bodyPr>
          <a:lstStyle/>
          <a:p>
            <a:r>
              <a:rPr lang="en-US" dirty="0" smtClean="0"/>
              <a:t>Regarding the monitoring of the quality of life, a two-step survey will be performed: before and after the institution of the noise LEZ zone to more or less 2000 people </a:t>
            </a:r>
          </a:p>
          <a:p>
            <a:r>
              <a:rPr lang="en-US" dirty="0" smtClean="0"/>
              <a:t>The initiative of introducing in the project a quality of life assessment arose for a number of reasons, in particular for</a:t>
            </a:r>
            <a:r>
              <a:rPr lang="en-US" baseline="0" dirty="0" smtClean="0"/>
              <a:t> the promotion </a:t>
            </a:r>
            <a:r>
              <a:rPr lang="en-US" dirty="0" smtClean="0"/>
              <a:t> of an holistic approach to environment,  health and health care.  In recent years there has been a broadening in focus in the measurement of health, beyond traditional health indicators, to include measures of the impact of disease and impairment on daily activities and </a:t>
            </a:r>
            <a:r>
              <a:rPr lang="en-US" dirty="0" err="1" smtClean="0"/>
              <a:t>behaviour</a:t>
            </a:r>
            <a:r>
              <a:rPr lang="en-US" dirty="0" smtClean="0"/>
              <a:t>.  </a:t>
            </a:r>
          </a:p>
          <a:p>
            <a:r>
              <a:rPr lang="en-US" dirty="0" smtClean="0"/>
              <a:t>These measures, whilst beginning to provide a measure of the impact of disease, do not assess quality of life per se, which has been aptly described as "the missing measurement in health“. </a:t>
            </a:r>
          </a:p>
          <a:p>
            <a:r>
              <a:rPr lang="en-US" dirty="0" smtClean="0"/>
              <a:t>By calling for quality of life assessments in health care, attention is focused on a humanistic element into health care, and resulting interventions will pay increased attention to this aspect of patients' well-being.  </a:t>
            </a:r>
          </a:p>
          <a:p>
            <a:r>
              <a:rPr lang="en-US" dirty="0" smtClean="0"/>
              <a:t>The questionnaire</a:t>
            </a:r>
            <a:r>
              <a:rPr lang="en-US" baseline="0" dirty="0" smtClean="0"/>
              <a:t> proposed is </a:t>
            </a:r>
            <a:r>
              <a:rPr lang="en-US" dirty="0" smtClean="0"/>
              <a:t>the WHO Quality Of Life –Brief questionnaire, that is the only tool that has a specific environmental domain and it is already validated in Italian language, has been proposed and shared.</a:t>
            </a:r>
          </a:p>
          <a:p>
            <a:endParaRPr lang="it-IT" dirty="0"/>
          </a:p>
        </p:txBody>
      </p:sp>
      <p:sp>
        <p:nvSpPr>
          <p:cNvPr id="4" name="Segnaposto numero diapositiva 3"/>
          <p:cNvSpPr>
            <a:spLocks noGrp="1"/>
          </p:cNvSpPr>
          <p:nvPr>
            <p:ph type="sldNum" sz="quarter" idx="10"/>
          </p:nvPr>
        </p:nvSpPr>
        <p:spPr/>
        <p:txBody>
          <a:bodyPr/>
          <a:lstStyle/>
          <a:p>
            <a:fld id="{F7DEB064-CFFB-40B1-9775-BDD5BDCB5F51}" type="slidenum">
              <a:rPr lang="it-IT" smtClean="0"/>
              <a:pPr/>
              <a:t>16</a:t>
            </a:fld>
            <a:endParaRPr lang="it-IT"/>
          </a:p>
        </p:txBody>
      </p:sp>
    </p:spTree>
    <p:extLst>
      <p:ext uri="{BB962C8B-B14F-4D97-AF65-F5344CB8AC3E}">
        <p14:creationId xmlns:p14="http://schemas.microsoft.com/office/powerpoint/2010/main" val="362318823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en-US" dirty="0" smtClean="0"/>
              <a:t>Regarding the noise monitoring phases actually ongoing in the pilot area, the activities have been carried out referring to the standard methods, using sound level meters of class I precision, and also by developing and using a smart low-cost monitoring system.</a:t>
            </a:r>
          </a:p>
          <a:p>
            <a:endParaRPr lang="en-US" dirty="0" smtClean="0"/>
          </a:p>
          <a:p>
            <a:endParaRPr lang="it-IT" dirty="0"/>
          </a:p>
        </p:txBody>
      </p:sp>
      <p:sp>
        <p:nvSpPr>
          <p:cNvPr id="4" name="Segnaposto numero diapositiva 3"/>
          <p:cNvSpPr>
            <a:spLocks noGrp="1"/>
          </p:cNvSpPr>
          <p:nvPr>
            <p:ph type="sldNum" sz="quarter" idx="10"/>
          </p:nvPr>
        </p:nvSpPr>
        <p:spPr/>
        <p:txBody>
          <a:bodyPr/>
          <a:lstStyle/>
          <a:p>
            <a:fld id="{F7DEB064-CFFB-40B1-9775-BDD5BDCB5F51}" type="slidenum">
              <a:rPr lang="it-IT" smtClean="0"/>
              <a:pPr/>
              <a:t>17</a:t>
            </a:fld>
            <a:endParaRPr lang="it-IT"/>
          </a:p>
        </p:txBody>
      </p:sp>
    </p:spTree>
    <p:extLst>
      <p:ext uri="{BB962C8B-B14F-4D97-AF65-F5344CB8AC3E}">
        <p14:creationId xmlns:p14="http://schemas.microsoft.com/office/powerpoint/2010/main" val="38372003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en-US" dirty="0" smtClean="0"/>
              <a:t>Regarding the smart low-cost monitoring system a prototype system for smart monitoring activity of noise has been designed and implemented,</a:t>
            </a:r>
            <a:r>
              <a:rPr lang="en-US" baseline="0" dirty="0" smtClean="0"/>
              <a:t> and in these days University of Florence is </a:t>
            </a:r>
            <a:r>
              <a:rPr lang="en-US" altLang="en-US" dirty="0" err="1" smtClean="0">
                <a:solidFill>
                  <a:schemeClr val="accent1">
                    <a:lumMod val="50000"/>
                  </a:schemeClr>
                </a:solidFill>
                <a:cs typeface="Times New Roman" pitchFamily="18" charset="0"/>
              </a:rPr>
              <a:t>is</a:t>
            </a:r>
            <a:r>
              <a:rPr lang="en-US" altLang="en-US" dirty="0" smtClean="0">
                <a:solidFill>
                  <a:schemeClr val="accent1">
                    <a:lumMod val="50000"/>
                  </a:schemeClr>
                </a:solidFill>
                <a:cs typeface="Times New Roman" pitchFamily="18" charset="0"/>
              </a:rPr>
              <a:t> developing the procedures for </a:t>
            </a:r>
            <a:r>
              <a:rPr lang="en-US" altLang="en-US" b="1" dirty="0" smtClean="0">
                <a:solidFill>
                  <a:schemeClr val="accent1">
                    <a:lumMod val="50000"/>
                  </a:schemeClr>
                </a:solidFill>
                <a:cs typeface="Times New Roman" pitchFamily="18" charset="0"/>
              </a:rPr>
              <a:t>in situ calibration check and verification of the noise monitoring system performance</a:t>
            </a:r>
            <a:endParaRPr lang="en-US" dirty="0" smtClean="0"/>
          </a:p>
          <a:p>
            <a:endParaRPr lang="it-IT" dirty="0"/>
          </a:p>
        </p:txBody>
      </p:sp>
      <p:sp>
        <p:nvSpPr>
          <p:cNvPr id="4" name="Segnaposto numero diapositiva 3"/>
          <p:cNvSpPr>
            <a:spLocks noGrp="1"/>
          </p:cNvSpPr>
          <p:nvPr>
            <p:ph type="sldNum" sz="quarter" idx="10"/>
          </p:nvPr>
        </p:nvSpPr>
        <p:spPr/>
        <p:txBody>
          <a:bodyPr/>
          <a:lstStyle/>
          <a:p>
            <a:fld id="{F7DEB064-CFFB-40B1-9775-BDD5BDCB5F51}" type="slidenum">
              <a:rPr lang="it-IT" smtClean="0"/>
              <a:pPr/>
              <a:t>18</a:t>
            </a:fld>
            <a:endParaRPr lang="it-IT"/>
          </a:p>
        </p:txBody>
      </p:sp>
    </p:spTree>
    <p:extLst>
      <p:ext uri="{BB962C8B-B14F-4D97-AF65-F5344CB8AC3E}">
        <p14:creationId xmlns:p14="http://schemas.microsoft.com/office/powerpoint/2010/main" val="34810750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dirty="0" smtClean="0"/>
              <a:t>In </a:t>
            </a:r>
            <a:r>
              <a:rPr lang="it-IT" dirty="0" err="1" smtClean="0"/>
              <a:t>this</a:t>
            </a:r>
            <a:r>
              <a:rPr lang="it-IT" baseline="0" dirty="0" smtClean="0"/>
              <a:t> </a:t>
            </a:r>
            <a:r>
              <a:rPr lang="it-IT" baseline="0" dirty="0" err="1" smtClean="0"/>
              <a:t>picture</a:t>
            </a:r>
            <a:r>
              <a:rPr lang="it-IT" baseline="0" dirty="0" smtClean="0"/>
              <a:t> </a:t>
            </a:r>
            <a:r>
              <a:rPr lang="it-IT" baseline="0" dirty="0" err="1" smtClean="0"/>
              <a:t>you</a:t>
            </a:r>
            <a:r>
              <a:rPr lang="it-IT" baseline="0" dirty="0" smtClean="0"/>
              <a:t> can </a:t>
            </a:r>
            <a:r>
              <a:rPr lang="it-IT" baseline="0" dirty="0" err="1" smtClean="0"/>
              <a:t>see</a:t>
            </a:r>
            <a:r>
              <a:rPr lang="it-IT" baseline="0" dirty="0" smtClean="0"/>
              <a:t> the Libertà </a:t>
            </a:r>
            <a:r>
              <a:rPr lang="it-IT" baseline="0" dirty="0" err="1" smtClean="0"/>
              <a:t>district</a:t>
            </a:r>
            <a:r>
              <a:rPr lang="it-IT" baseline="0" dirty="0" smtClean="0"/>
              <a:t>, and the </a:t>
            </a:r>
            <a:r>
              <a:rPr lang="it-IT" baseline="0" dirty="0" err="1" smtClean="0"/>
              <a:t>red</a:t>
            </a:r>
            <a:r>
              <a:rPr lang="it-IT" baseline="0" dirty="0" smtClean="0"/>
              <a:t> </a:t>
            </a:r>
            <a:r>
              <a:rPr lang="it-IT" baseline="0" dirty="0" err="1" smtClean="0"/>
              <a:t>dots</a:t>
            </a:r>
            <a:r>
              <a:rPr lang="it-IT" baseline="0" dirty="0" smtClean="0"/>
              <a:t> indicate the </a:t>
            </a:r>
            <a:r>
              <a:rPr lang="it-IT" baseline="0" dirty="0" err="1" smtClean="0"/>
              <a:t>measurements</a:t>
            </a:r>
            <a:r>
              <a:rPr lang="it-IT" baseline="0" dirty="0" smtClean="0"/>
              <a:t> </a:t>
            </a:r>
            <a:r>
              <a:rPr lang="it-IT" baseline="0" dirty="0" err="1" smtClean="0"/>
              <a:t>points</a:t>
            </a:r>
            <a:endParaRPr lang="it-IT" dirty="0"/>
          </a:p>
        </p:txBody>
      </p:sp>
      <p:sp>
        <p:nvSpPr>
          <p:cNvPr id="4" name="Segnaposto numero diapositiva 3"/>
          <p:cNvSpPr>
            <a:spLocks noGrp="1"/>
          </p:cNvSpPr>
          <p:nvPr>
            <p:ph type="sldNum" sz="quarter" idx="10"/>
          </p:nvPr>
        </p:nvSpPr>
        <p:spPr/>
        <p:txBody>
          <a:bodyPr/>
          <a:lstStyle/>
          <a:p>
            <a:fld id="{F7DEB064-CFFB-40B1-9775-BDD5BDCB5F51}" type="slidenum">
              <a:rPr lang="it-IT" smtClean="0"/>
              <a:pPr/>
              <a:t>19</a:t>
            </a:fld>
            <a:endParaRPr lang="it-IT"/>
          </a:p>
        </p:txBody>
      </p:sp>
    </p:spTree>
    <p:extLst>
      <p:ext uri="{BB962C8B-B14F-4D97-AF65-F5344CB8AC3E}">
        <p14:creationId xmlns:p14="http://schemas.microsoft.com/office/powerpoint/2010/main" val="200079859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en-US" dirty="0" smtClean="0"/>
              <a:t>Conclusions and future works about the Smart Noise Monitoring System developed in the MONZA project, regard:</a:t>
            </a:r>
          </a:p>
          <a:p>
            <a:endParaRPr lang="en-US" dirty="0" smtClean="0"/>
          </a:p>
          <a:p>
            <a:r>
              <a:rPr lang="en-US" dirty="0" smtClean="0"/>
              <a:t>- Optimization of  stability check procedures</a:t>
            </a:r>
          </a:p>
          <a:p>
            <a:endParaRPr lang="en-US" dirty="0" smtClean="0"/>
          </a:p>
          <a:p>
            <a:r>
              <a:rPr lang="en-US" dirty="0" smtClean="0"/>
              <a:t>- Long term test implementation</a:t>
            </a:r>
          </a:p>
          <a:p>
            <a:endParaRPr lang="en-US" dirty="0" smtClean="0"/>
          </a:p>
          <a:p>
            <a:r>
              <a:rPr lang="en-US" dirty="0" smtClean="0"/>
              <a:t>- Analysis of long term test results </a:t>
            </a:r>
          </a:p>
          <a:p>
            <a:endParaRPr lang="it-IT" dirty="0"/>
          </a:p>
        </p:txBody>
      </p:sp>
      <p:sp>
        <p:nvSpPr>
          <p:cNvPr id="4" name="Segnaposto numero diapositiva 3"/>
          <p:cNvSpPr>
            <a:spLocks noGrp="1"/>
          </p:cNvSpPr>
          <p:nvPr>
            <p:ph type="sldNum" sz="quarter" idx="10"/>
          </p:nvPr>
        </p:nvSpPr>
        <p:spPr/>
        <p:txBody>
          <a:bodyPr/>
          <a:lstStyle/>
          <a:p>
            <a:fld id="{F7DEB064-CFFB-40B1-9775-BDD5BDCB5F51}" type="slidenum">
              <a:rPr lang="it-IT" smtClean="0"/>
              <a:pPr/>
              <a:t>20</a:t>
            </a:fld>
            <a:endParaRPr lang="it-IT"/>
          </a:p>
        </p:txBody>
      </p:sp>
    </p:spTree>
    <p:extLst>
      <p:ext uri="{BB962C8B-B14F-4D97-AF65-F5344CB8AC3E}">
        <p14:creationId xmlns:p14="http://schemas.microsoft.com/office/powerpoint/2010/main" val="163629876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dirty="0" err="1" smtClean="0"/>
              <a:t>I’m</a:t>
            </a:r>
            <a:r>
              <a:rPr lang="it-IT" dirty="0" smtClean="0"/>
              <a:t> </a:t>
            </a:r>
            <a:r>
              <a:rPr lang="it-IT" dirty="0" err="1" smtClean="0"/>
              <a:t>going</a:t>
            </a:r>
            <a:r>
              <a:rPr lang="it-IT" dirty="0" smtClean="0"/>
              <a:t> to general </a:t>
            </a:r>
            <a:r>
              <a:rPr lang="it-IT" dirty="0" err="1" smtClean="0"/>
              <a:t>conclusion</a:t>
            </a:r>
            <a:r>
              <a:rPr lang="it-IT" dirty="0" smtClean="0"/>
              <a:t>:</a:t>
            </a:r>
          </a:p>
          <a:p>
            <a:pPr algn="just"/>
            <a:endParaRPr lang="en-US" sz="1200" kern="1200" smtClean="0">
              <a:solidFill>
                <a:schemeClr val="tx2">
                  <a:lumMod val="75000"/>
                </a:schemeClr>
              </a:solidFill>
              <a:latin typeface="+mn-lt"/>
              <a:ea typeface="+mn-ea"/>
              <a:cs typeface="Arial" panose="020B0604020202020204" pitchFamily="34" charset="0"/>
            </a:endParaRPr>
          </a:p>
          <a:p>
            <a:pPr algn="just"/>
            <a:r>
              <a:rPr lang="en-US" sz="1200" kern="1200" smtClean="0">
                <a:solidFill>
                  <a:schemeClr val="tx2">
                    <a:lumMod val="75000"/>
                  </a:schemeClr>
                </a:solidFill>
                <a:latin typeface="+mn-lt"/>
                <a:ea typeface="+mn-ea"/>
                <a:cs typeface="Arial" panose="020B0604020202020204" pitchFamily="34" charset="0"/>
              </a:rPr>
              <a:t>The </a:t>
            </a:r>
            <a:r>
              <a:rPr lang="en-US" sz="1200" kern="1200" dirty="0" smtClean="0">
                <a:solidFill>
                  <a:schemeClr val="tx2">
                    <a:lumMod val="75000"/>
                  </a:schemeClr>
                </a:solidFill>
                <a:latin typeface="+mn-lt"/>
                <a:ea typeface="+mn-ea"/>
                <a:cs typeface="Arial" panose="020B0604020202020204" pitchFamily="34" charset="0"/>
              </a:rPr>
              <a:t>LIFE MONZA project aims to define a </a:t>
            </a:r>
            <a:r>
              <a:rPr lang="en-US" sz="1200" b="1" kern="1200" dirty="0" smtClean="0">
                <a:solidFill>
                  <a:schemeClr val="tx2">
                    <a:lumMod val="75000"/>
                  </a:schemeClr>
                </a:solidFill>
                <a:latin typeface="+mn-lt"/>
                <a:ea typeface="+mn-ea"/>
                <a:cs typeface="Arial" panose="020B0604020202020204" pitchFamily="34" charset="0"/>
              </a:rPr>
              <a:t>guideline</a:t>
            </a:r>
            <a:r>
              <a:rPr lang="en-US" sz="1200" kern="1200" dirty="0" smtClean="0">
                <a:solidFill>
                  <a:schemeClr val="tx2">
                    <a:lumMod val="75000"/>
                  </a:schemeClr>
                </a:solidFill>
                <a:latin typeface="+mn-lt"/>
                <a:ea typeface="+mn-ea"/>
                <a:cs typeface="Arial" panose="020B0604020202020204" pitchFamily="34" charset="0"/>
              </a:rPr>
              <a:t> describing a procedure applicable in different contexts for the definition, the identification and the management of a Noise LEZ.</a:t>
            </a:r>
          </a:p>
          <a:p>
            <a:pPr algn="just"/>
            <a:endParaRPr lang="en-US" sz="1200" kern="1200" dirty="0" smtClean="0">
              <a:solidFill>
                <a:schemeClr val="tx2">
                  <a:lumMod val="75000"/>
                </a:schemeClr>
              </a:solidFill>
              <a:latin typeface="+mn-lt"/>
              <a:ea typeface="+mn-ea"/>
              <a:cs typeface="Arial" panose="020B0604020202020204" pitchFamily="34" charset="0"/>
            </a:endParaRPr>
          </a:p>
          <a:p>
            <a:pPr algn="just"/>
            <a:r>
              <a:rPr lang="en-US" sz="1200" kern="1200" dirty="0" smtClean="0">
                <a:solidFill>
                  <a:schemeClr val="tx2">
                    <a:lumMod val="75000"/>
                  </a:schemeClr>
                </a:solidFill>
                <a:latin typeface="+mn-lt"/>
                <a:ea typeface="+mn-ea"/>
                <a:cs typeface="Arial" panose="020B0604020202020204" pitchFamily="34" charset="0"/>
              </a:rPr>
              <a:t>In the project will be implemented and tested intervention techniques </a:t>
            </a:r>
            <a:r>
              <a:rPr lang="en-US" sz="1200" b="1" kern="1200" dirty="0" smtClean="0">
                <a:solidFill>
                  <a:schemeClr val="tx2">
                    <a:lumMod val="75000"/>
                  </a:schemeClr>
                </a:solidFill>
                <a:latin typeface="+mn-lt"/>
                <a:ea typeface="+mn-ea"/>
                <a:cs typeface="Arial" panose="020B0604020202020204" pitchFamily="34" charset="0"/>
              </a:rPr>
              <a:t>strongly involving the population</a:t>
            </a:r>
            <a:r>
              <a:rPr lang="en-US" sz="1200" kern="1200" dirty="0" smtClean="0">
                <a:solidFill>
                  <a:schemeClr val="tx2">
                    <a:lumMod val="75000"/>
                  </a:schemeClr>
                </a:solidFill>
                <a:latin typeface="+mn-lt"/>
                <a:ea typeface="+mn-ea"/>
                <a:cs typeface="Arial" panose="020B0604020202020204" pitchFamily="34" charset="0"/>
              </a:rPr>
              <a:t>.</a:t>
            </a:r>
          </a:p>
          <a:p>
            <a:pPr algn="just"/>
            <a:endParaRPr lang="en-US" sz="1200" kern="1200" dirty="0" smtClean="0">
              <a:solidFill>
                <a:schemeClr val="tx2">
                  <a:lumMod val="75000"/>
                </a:schemeClr>
              </a:solidFill>
              <a:latin typeface="+mn-lt"/>
              <a:ea typeface="+mn-ea"/>
              <a:cs typeface="Arial" panose="020B0604020202020204" pitchFamily="34" charset="0"/>
            </a:endParaRPr>
          </a:p>
          <a:p>
            <a:pPr algn="just"/>
            <a:r>
              <a:rPr lang="en-US" sz="1200" kern="1200" dirty="0" smtClean="0">
                <a:solidFill>
                  <a:schemeClr val="tx2">
                    <a:lumMod val="75000"/>
                  </a:schemeClr>
                </a:solidFill>
                <a:latin typeface="+mn-lt"/>
                <a:ea typeface="+mn-ea"/>
                <a:cs typeface="Arial" panose="020B0604020202020204" pitchFamily="34" charset="0"/>
              </a:rPr>
              <a:t>Within the project activities, implementation and testing of a </a:t>
            </a:r>
            <a:r>
              <a:rPr lang="en-US" sz="1200" b="1" kern="1200" dirty="0" smtClean="0">
                <a:solidFill>
                  <a:schemeClr val="tx2">
                    <a:lumMod val="75000"/>
                  </a:schemeClr>
                </a:solidFill>
                <a:latin typeface="+mn-lt"/>
                <a:ea typeface="+mn-ea"/>
                <a:cs typeface="Arial" panose="020B0604020202020204" pitchFamily="34" charset="0"/>
              </a:rPr>
              <a:t>new low noise monitoring system will be carried out and tested in the pilot area</a:t>
            </a:r>
            <a:r>
              <a:rPr lang="en-US" sz="1200" kern="1200" dirty="0" smtClean="0">
                <a:solidFill>
                  <a:schemeClr val="tx2">
                    <a:lumMod val="75000"/>
                  </a:schemeClr>
                </a:solidFill>
                <a:latin typeface="+mn-lt"/>
                <a:ea typeface="+mn-ea"/>
                <a:cs typeface="Arial" panose="020B0604020202020204" pitchFamily="34" charset="0"/>
              </a:rPr>
              <a:t> in the long period, also after the project’s end.</a:t>
            </a:r>
          </a:p>
          <a:p>
            <a:pPr algn="just"/>
            <a:endParaRPr lang="en-US" sz="1200" kern="1200" dirty="0" smtClean="0">
              <a:solidFill>
                <a:schemeClr val="tx2">
                  <a:lumMod val="75000"/>
                </a:schemeClr>
              </a:solidFill>
              <a:latin typeface="+mn-lt"/>
              <a:ea typeface="+mn-ea"/>
              <a:cs typeface="Arial" panose="020B0604020202020204" pitchFamily="34" charset="0"/>
            </a:endParaRPr>
          </a:p>
          <a:p>
            <a:pPr algn="just"/>
            <a:r>
              <a:rPr lang="en-US" sz="1200" kern="1200" dirty="0" smtClean="0">
                <a:solidFill>
                  <a:schemeClr val="tx2">
                    <a:lumMod val="75000"/>
                  </a:schemeClr>
                </a:solidFill>
                <a:latin typeface="+mn-lt"/>
                <a:ea typeface="+mn-ea"/>
                <a:cs typeface="Arial" panose="020B0604020202020204" pitchFamily="34" charset="0"/>
              </a:rPr>
              <a:t>For the monitoring of the environmental impact in the pilot area, </a:t>
            </a:r>
            <a:r>
              <a:rPr lang="en-US" sz="1200" b="1" kern="1200" dirty="0" smtClean="0">
                <a:solidFill>
                  <a:schemeClr val="tx2">
                    <a:lumMod val="75000"/>
                  </a:schemeClr>
                </a:solidFill>
                <a:latin typeface="+mn-lt"/>
                <a:ea typeface="+mn-ea"/>
                <a:cs typeface="Arial" panose="020B0604020202020204" pitchFamily="34" charset="0"/>
              </a:rPr>
              <a:t>indicators will be set taking into account both the noise and air quality</a:t>
            </a:r>
            <a:r>
              <a:rPr lang="en-US" sz="1200" kern="1200" dirty="0" smtClean="0">
                <a:solidFill>
                  <a:schemeClr val="tx2">
                    <a:lumMod val="75000"/>
                  </a:schemeClr>
                </a:solidFill>
                <a:latin typeface="+mn-lt"/>
                <a:ea typeface="+mn-ea"/>
                <a:cs typeface="Arial" panose="020B0604020202020204" pitchFamily="34" charset="0"/>
              </a:rPr>
              <a:t> as well as the </a:t>
            </a:r>
            <a:r>
              <a:rPr lang="en-US" sz="1200" b="1" kern="1200" dirty="0" smtClean="0">
                <a:solidFill>
                  <a:schemeClr val="tx2">
                    <a:lumMod val="75000"/>
                  </a:schemeClr>
                </a:solidFill>
                <a:latin typeface="+mn-lt"/>
                <a:ea typeface="+mn-ea"/>
                <a:cs typeface="Arial" panose="020B0604020202020204" pitchFamily="34" charset="0"/>
              </a:rPr>
              <a:t>welfare conditions </a:t>
            </a:r>
            <a:r>
              <a:rPr lang="en-US" sz="1200" kern="1200" dirty="0" smtClean="0">
                <a:solidFill>
                  <a:schemeClr val="tx2">
                    <a:lumMod val="75000"/>
                  </a:schemeClr>
                </a:solidFill>
                <a:latin typeface="+mn-lt"/>
                <a:ea typeface="+mn-ea"/>
                <a:cs typeface="Arial" panose="020B0604020202020204" pitchFamily="34" charset="0"/>
              </a:rPr>
              <a:t>of the population.</a:t>
            </a:r>
            <a:endParaRPr lang="it-IT" sz="1200" b="1" kern="1200" dirty="0" smtClean="0">
              <a:solidFill>
                <a:schemeClr val="tx2">
                  <a:lumMod val="75000"/>
                </a:schemeClr>
              </a:solidFill>
              <a:latin typeface="+mn-lt"/>
              <a:ea typeface="+mn-ea"/>
              <a:cs typeface="Arial" panose="020B0604020202020204" pitchFamily="34" charset="0"/>
            </a:endParaRPr>
          </a:p>
          <a:p>
            <a:endParaRPr lang="it-IT" dirty="0"/>
          </a:p>
        </p:txBody>
      </p:sp>
      <p:sp>
        <p:nvSpPr>
          <p:cNvPr id="4" name="Segnaposto numero diapositiva 3"/>
          <p:cNvSpPr>
            <a:spLocks noGrp="1"/>
          </p:cNvSpPr>
          <p:nvPr>
            <p:ph type="sldNum" sz="quarter" idx="10"/>
          </p:nvPr>
        </p:nvSpPr>
        <p:spPr/>
        <p:txBody>
          <a:bodyPr/>
          <a:lstStyle/>
          <a:p>
            <a:fld id="{F7DEB064-CFFB-40B1-9775-BDD5BDCB5F51}" type="slidenum">
              <a:rPr lang="it-IT" smtClean="0"/>
              <a:pPr/>
              <a:t>21</a:t>
            </a:fld>
            <a:endParaRPr lang="it-IT"/>
          </a:p>
        </p:txBody>
      </p:sp>
    </p:spTree>
    <p:extLst>
      <p:ext uri="{BB962C8B-B14F-4D97-AF65-F5344CB8AC3E}">
        <p14:creationId xmlns:p14="http://schemas.microsoft.com/office/powerpoint/2010/main" val="174739150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fontScale="55000" lnSpcReduction="20000"/>
          </a:bodyPr>
          <a:lstStyle/>
          <a:p>
            <a:r>
              <a:rPr lang="en-US" dirty="0" smtClean="0"/>
              <a:t>All of you know what the low emission zones</a:t>
            </a:r>
            <a:r>
              <a:rPr lang="en-US" baseline="0" dirty="0" smtClean="0"/>
              <a:t> are.</a:t>
            </a:r>
          </a:p>
          <a:p>
            <a:r>
              <a:rPr lang="en-US" dirty="0" smtClean="0"/>
              <a:t>Low emission zones (LEZs) have been spreading across the globe. Low Emission Zones (LEZs) are areas where the most polluting vehicles are regulated. Usually this means that vehicles with higher emissions cannot enter the area. </a:t>
            </a:r>
          </a:p>
          <a:p>
            <a:r>
              <a:rPr lang="en-US" dirty="0" smtClean="0"/>
              <a:t>In some low emission zones the more polluting vehicles have to pay more if they enter the area.</a:t>
            </a:r>
          </a:p>
          <a:p>
            <a:endParaRPr lang="en-US" dirty="0" smtClean="0"/>
          </a:p>
          <a:p>
            <a:r>
              <a:rPr lang="en-US" dirty="0" smtClean="0"/>
              <a:t>Low Emission Zones are known with different names, as:</a:t>
            </a:r>
          </a:p>
          <a:p>
            <a:endParaRPr lang="en-US" dirty="0" smtClean="0"/>
          </a:p>
          <a:p>
            <a:r>
              <a:rPr lang="en-US" dirty="0" smtClean="0"/>
              <a:t>Environment Zones,</a:t>
            </a:r>
          </a:p>
          <a:p>
            <a:r>
              <a:rPr lang="en-US" dirty="0" err="1" smtClean="0"/>
              <a:t>Umweltzonen</a:t>
            </a:r>
            <a:r>
              <a:rPr lang="en-US" baseline="0" dirty="0" smtClean="0"/>
              <a:t> in Deutschland</a:t>
            </a:r>
            <a:endParaRPr lang="en-US" dirty="0" smtClean="0"/>
          </a:p>
          <a:p>
            <a:r>
              <a:rPr lang="en-US" dirty="0" err="1" smtClean="0"/>
              <a:t>Milieuzones</a:t>
            </a:r>
            <a:r>
              <a:rPr lang="en-US" baseline="0" dirty="0" smtClean="0"/>
              <a:t> in France</a:t>
            </a:r>
            <a:endParaRPr lang="en-US" dirty="0" smtClean="0"/>
          </a:p>
          <a:p>
            <a:r>
              <a:rPr lang="en-US" dirty="0" smtClean="0"/>
              <a:t>ZTL </a:t>
            </a:r>
            <a:r>
              <a:rPr lang="en-US" dirty="0" err="1" smtClean="0"/>
              <a:t>ambiente</a:t>
            </a:r>
            <a:r>
              <a:rPr lang="en-US" baseline="0" dirty="0" smtClean="0"/>
              <a:t> in Italy</a:t>
            </a:r>
            <a:endParaRPr lang="en-US" dirty="0" smtClean="0"/>
          </a:p>
          <a:p>
            <a:endParaRPr lang="en-US" dirty="0" smtClean="0"/>
          </a:p>
          <a:p>
            <a:r>
              <a:rPr lang="en-US" dirty="0" smtClean="0"/>
              <a:t>Cities introduce</a:t>
            </a:r>
            <a:r>
              <a:rPr lang="en-US" baseline="0" dirty="0" smtClean="0"/>
              <a:t> NOISE LOW EMISSION ZONES to</a:t>
            </a:r>
            <a:r>
              <a:rPr lang="en-US" dirty="0" smtClean="0"/>
              <a:t> controlling air pollution by banning vehicles that contaminate the most. In Europe, civic governments are beginning to taking steps in the name of air quality.</a:t>
            </a:r>
          </a:p>
          <a:p>
            <a:endParaRPr lang="en-US" dirty="0" smtClean="0"/>
          </a:p>
          <a:p>
            <a:r>
              <a:rPr lang="en-US" dirty="0" smtClean="0"/>
              <a:t>Some</a:t>
            </a:r>
            <a:r>
              <a:rPr lang="en-US" baseline="0" dirty="0" smtClean="0"/>
              <a:t> example: </a:t>
            </a:r>
            <a:r>
              <a:rPr lang="en-US" dirty="0" smtClean="0"/>
              <a:t>The First: Tokyo</a:t>
            </a:r>
          </a:p>
          <a:p>
            <a:r>
              <a:rPr lang="en-US" dirty="0" smtClean="0"/>
              <a:t>In 2001, Tokyo began to implement a program to clean up diesel-powered commercial vehicles. The ordnance required the retrofitting of older trucks and busses with particulate matter filters. Diesel mixed with heavy oil was banned. Idling while loading and unloading was prohibited. Any business with over 30 vehicles must have an environmental management plan in place. Businesses with over 200 vehicles must have a certain percentage of low emission vehicles.</a:t>
            </a:r>
          </a:p>
          <a:p>
            <a:r>
              <a:rPr lang="en-US" dirty="0" smtClean="0"/>
              <a:t>Later on in 2003, Tokyo officially created its first LEZ. </a:t>
            </a:r>
          </a:p>
          <a:p>
            <a:endParaRPr lang="en-US" dirty="0" smtClean="0"/>
          </a:p>
          <a:p>
            <a:r>
              <a:rPr lang="en-US" dirty="0" smtClean="0"/>
              <a:t>The Most: Germany</a:t>
            </a:r>
          </a:p>
          <a:p>
            <a:r>
              <a:rPr lang="en-US" dirty="0" smtClean="0"/>
              <a:t>Over 200 European cities currently have or are implementing Low Emissions Zones. The European Union has a protocol for cleaning up emissions (also known as the European Emission Standards). Incrementally, all vehicles sold in the EU should meet increasingly stricter regulations.</a:t>
            </a:r>
          </a:p>
          <a:p>
            <a:r>
              <a:rPr lang="en-US" dirty="0" smtClean="0"/>
              <a:t>Germany has over a third of the LEZs in Europe. The plan began in 2008 after Germany failed to meet European air quality standards. Failure to have the proper standard required</a:t>
            </a:r>
            <a:r>
              <a:rPr lang="en-US" baseline="0" dirty="0" smtClean="0"/>
              <a:t> </a:t>
            </a:r>
            <a:r>
              <a:rPr lang="en-US" dirty="0" smtClean="0"/>
              <a:t>earns a 40 euro fine.</a:t>
            </a:r>
          </a:p>
          <a:p>
            <a:endParaRPr lang="en-US" dirty="0" smtClean="0"/>
          </a:p>
          <a:p>
            <a:r>
              <a:rPr lang="en-US" dirty="0" smtClean="0"/>
              <a:t>The Biggest: London</a:t>
            </a:r>
          </a:p>
          <a:p>
            <a:r>
              <a:rPr lang="en-US" dirty="0" smtClean="0"/>
              <a:t>Beginning in 2008, a LEZ was placed over most of the city of London, which has some of the worst air in Europe. It mostly targets the heaviest diesel vehicles. The</a:t>
            </a:r>
            <a:r>
              <a:rPr lang="en-US" baseline="0" dirty="0" smtClean="0"/>
              <a:t> administration</a:t>
            </a:r>
            <a:r>
              <a:rPr lang="en-US" dirty="0" smtClean="0"/>
              <a:t> is aiming to continue improving the city's automobiles until it will be established an Ultra-Low Emissions Zone by 2020. Already the $15.50 congestion charge for most fuel-burning vehicles has encouraged Londoners to purchase electric city cars.</a:t>
            </a:r>
          </a:p>
          <a:p>
            <a:r>
              <a:rPr lang="en-US" dirty="0" smtClean="0"/>
              <a:t>The law is enforced by a system of Automatic Number Plate Recognition Cameras. Signs around the city indicate when drivers are about to enter the zone, remind them they are being watched and suggests detours to avoid the LEZ.</a:t>
            </a:r>
          </a:p>
          <a:p>
            <a:endParaRPr lang="en-US" dirty="0" smtClean="0"/>
          </a:p>
          <a:p>
            <a:r>
              <a:rPr lang="en-US" dirty="0" smtClean="0"/>
              <a:t>The Strictest: Italy</a:t>
            </a:r>
          </a:p>
          <a:p>
            <a:r>
              <a:rPr lang="en-US" dirty="0" smtClean="0"/>
              <a:t>Italy in certain cases goes above and beyond the European standard. Several Italian cities have Restricted Traffic Zones where all motor travel is banned during certain hours. Misinformed drivers can receive a fine for every time they pass a traffic camera. They can be ticketed, without being stopped by the police, for simply driving a high-emission vehicle in the wrong place. Additionally, restrictions apply in some cities to vehicles over 7.5 meters and two stroke motorbikes. In some places daily charges are applied to all gas or diesel vehicles with more than two wheels.</a:t>
            </a:r>
          </a:p>
          <a:p>
            <a:endParaRPr lang="en-US" dirty="0" smtClean="0"/>
          </a:p>
          <a:p>
            <a:r>
              <a:rPr lang="en-US" dirty="0" smtClean="0"/>
              <a:t>MONZA Projects</a:t>
            </a:r>
            <a:r>
              <a:rPr lang="en-US" baseline="0" dirty="0" smtClean="0"/>
              <a:t> move from the issue that, while </a:t>
            </a:r>
            <a:r>
              <a:rPr lang="en-US" dirty="0" smtClean="0">
                <a:solidFill>
                  <a:schemeClr val="accent1">
                    <a:lumMod val="50000"/>
                  </a:schemeClr>
                </a:solidFill>
                <a:latin typeface="Times New Roman" pitchFamily="18" charset="0"/>
                <a:cs typeface="Times New Roman" pitchFamily="18" charset="0"/>
              </a:rPr>
              <a:t>the LEZ introduction impacts on air quality improvement are widely analyzed, the </a:t>
            </a:r>
            <a:r>
              <a:rPr lang="en-US" b="1" dirty="0" smtClean="0">
                <a:solidFill>
                  <a:schemeClr val="accent1">
                    <a:lumMod val="50000"/>
                  </a:schemeClr>
                </a:solidFill>
                <a:latin typeface="Times New Roman" pitchFamily="18" charset="0"/>
                <a:cs typeface="Times New Roman" pitchFamily="18" charset="0"/>
              </a:rPr>
              <a:t>effects and benefits concerning the noise have not been addressed in a comprehensive manner. </a:t>
            </a:r>
          </a:p>
          <a:p>
            <a:r>
              <a:rPr lang="en-US" dirty="0" smtClean="0"/>
              <a:t>Moreover, the starting point of</a:t>
            </a:r>
            <a:r>
              <a:rPr lang="en-US" baseline="0" dirty="0" smtClean="0"/>
              <a:t> project partners, is the idea that</a:t>
            </a:r>
            <a:r>
              <a:rPr lang="en-US" dirty="0" smtClean="0"/>
              <a:t> it's easier to change a town than a nation and that change can start at the civic level. </a:t>
            </a:r>
          </a:p>
          <a:p>
            <a:endParaRPr lang="it-IT" dirty="0"/>
          </a:p>
        </p:txBody>
      </p:sp>
      <p:sp>
        <p:nvSpPr>
          <p:cNvPr id="4" name="Segnaposto numero diapositiva 3"/>
          <p:cNvSpPr>
            <a:spLocks noGrp="1"/>
          </p:cNvSpPr>
          <p:nvPr>
            <p:ph type="sldNum" sz="quarter" idx="10"/>
          </p:nvPr>
        </p:nvSpPr>
        <p:spPr/>
        <p:txBody>
          <a:bodyPr/>
          <a:lstStyle/>
          <a:p>
            <a:fld id="{F7DEB064-CFFB-40B1-9775-BDD5BDCB5F51}" type="slidenum">
              <a:rPr lang="it-IT" smtClean="0"/>
              <a:pPr/>
              <a:t>2</a:t>
            </a:fld>
            <a:endParaRPr lang="it-IT"/>
          </a:p>
        </p:txBody>
      </p:sp>
    </p:spTree>
    <p:extLst>
      <p:ext uri="{BB962C8B-B14F-4D97-AF65-F5344CB8AC3E}">
        <p14:creationId xmlns:p14="http://schemas.microsoft.com/office/powerpoint/2010/main" val="165123960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fld id="{F7DEB064-CFFB-40B1-9775-BDD5BDCB5F51}" type="slidenum">
              <a:rPr lang="it-IT" smtClean="0"/>
              <a:pPr/>
              <a:t>3</a:t>
            </a:fld>
            <a:endParaRPr lang="it-IT"/>
          </a:p>
        </p:txBody>
      </p:sp>
    </p:spTree>
    <p:extLst>
      <p:ext uri="{BB962C8B-B14F-4D97-AF65-F5344CB8AC3E}">
        <p14:creationId xmlns:p14="http://schemas.microsoft.com/office/powerpoint/2010/main" val="20722241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lnSpcReduction="10000"/>
          </a:bodyPr>
          <a:lstStyle/>
          <a:p>
            <a:r>
              <a:rPr lang="it-IT" dirty="0" smtClean="0"/>
              <a:t>The </a:t>
            </a:r>
            <a:r>
              <a:rPr lang="it-IT" dirty="0" err="1" smtClean="0"/>
              <a:t>whole</a:t>
            </a:r>
            <a:r>
              <a:rPr lang="it-IT" dirty="0" smtClean="0"/>
              <a:t> </a:t>
            </a:r>
            <a:r>
              <a:rPr lang="it-IT" dirty="0" err="1" smtClean="0"/>
              <a:t>project</a:t>
            </a:r>
            <a:r>
              <a:rPr lang="it-IT" dirty="0" smtClean="0"/>
              <a:t> </a:t>
            </a:r>
            <a:r>
              <a:rPr lang="it-IT" dirty="0" err="1" smtClean="0"/>
              <a:t>is</a:t>
            </a:r>
            <a:r>
              <a:rPr lang="it-IT" dirty="0" smtClean="0"/>
              <a:t> </a:t>
            </a:r>
            <a:r>
              <a:rPr lang="it-IT" dirty="0" err="1" smtClean="0"/>
              <a:t>focused</a:t>
            </a:r>
            <a:r>
              <a:rPr lang="it-IT" baseline="0" dirty="0" smtClean="0"/>
              <a:t> </a:t>
            </a:r>
            <a:r>
              <a:rPr lang="en-US" baseline="0" dirty="0" smtClean="0"/>
              <a:t>on proposing activities involving dialogue between public administration and citizens.</a:t>
            </a:r>
          </a:p>
          <a:p>
            <a:r>
              <a:rPr lang="en-US" dirty="0" smtClean="0"/>
              <a:t>The actions that will be implemented in the project are divided into two main groups:</a:t>
            </a:r>
          </a:p>
          <a:p>
            <a:r>
              <a:rPr lang="en-US" dirty="0" smtClean="0"/>
              <a:t>TOP DOWN MEASURES</a:t>
            </a:r>
          </a:p>
          <a:p>
            <a:r>
              <a:rPr lang="en-US" dirty="0" smtClean="0"/>
              <a:t>BOTTOM UP MEASURES</a:t>
            </a:r>
          </a:p>
          <a:p>
            <a:r>
              <a:rPr lang="en-US" b="1" u="sng" dirty="0" smtClean="0"/>
              <a:t>Top down measures </a:t>
            </a:r>
            <a:r>
              <a:rPr lang="en-US" dirty="0" smtClean="0"/>
              <a:t>are those adopted by the municipality, </a:t>
            </a:r>
            <a:r>
              <a:rPr lang="en-US" baseline="0" dirty="0" smtClean="0"/>
              <a:t>formally necessary to turn up the area in a permanent noise LEZ and able to improve, in the area, the acoustic climate and air quality as well. </a:t>
            </a:r>
          </a:p>
          <a:p>
            <a:r>
              <a:rPr lang="en-US" baseline="0" dirty="0" smtClean="0"/>
              <a:t>In the pilot area actions for traffic management are foreseen (for example limitation of the vehicles speed and prohibition access to trucks, road paving substitution and introduction of pedestrian crossing.</a:t>
            </a:r>
          </a:p>
          <a:p>
            <a:r>
              <a:rPr lang="en-US" b="1" u="sng" baseline="0" dirty="0" smtClean="0"/>
              <a:t>Bottom up measures </a:t>
            </a:r>
            <a:r>
              <a:rPr lang="en-US" dirty="0" smtClean="0"/>
              <a:t>are those where people involvement is essential</a:t>
            </a:r>
            <a:r>
              <a:rPr lang="en-US" baseline="0" dirty="0" smtClean="0"/>
              <a:t> to success in the expected goals. In bottom up measures </a:t>
            </a:r>
            <a:r>
              <a:rPr lang="en-US" altLang="en-US" dirty="0" smtClean="0">
                <a:solidFill>
                  <a:schemeClr val="accent1">
                    <a:lumMod val="50000"/>
                  </a:schemeClr>
                </a:solidFill>
                <a:cs typeface="Times New Roman" pitchFamily="18" charset="0"/>
              </a:rPr>
              <a:t>people will be involved in an active management system of a more sustainable lifestyle choices, related to the reduction of noise and the improvement of air quality and wellbeing conditions, in their living and working environment. </a:t>
            </a:r>
          </a:p>
          <a:p>
            <a:r>
              <a:rPr lang="en-US" altLang="en-US" dirty="0" smtClean="0">
                <a:solidFill>
                  <a:schemeClr val="accent1">
                    <a:lumMod val="50000"/>
                  </a:schemeClr>
                </a:solidFill>
                <a:latin typeface="Times New Roman" pitchFamily="18" charset="0"/>
                <a:cs typeface="Times New Roman" pitchFamily="18" charset="0"/>
              </a:rPr>
              <a:t>The challenge is to discover and build together the </a:t>
            </a:r>
            <a:r>
              <a:rPr lang="en-US" altLang="en-US" i="1" dirty="0" smtClean="0">
                <a:solidFill>
                  <a:schemeClr val="accent1">
                    <a:lumMod val="50000"/>
                  </a:schemeClr>
                </a:solidFill>
                <a:latin typeface="Times New Roman" pitchFamily="18" charset="0"/>
                <a:cs typeface="Times New Roman" pitchFamily="18" charset="0"/>
              </a:rPr>
              <a:t>“genius loci” </a:t>
            </a:r>
            <a:r>
              <a:rPr lang="en-US" altLang="en-US" dirty="0" smtClean="0">
                <a:solidFill>
                  <a:schemeClr val="accent1">
                    <a:lumMod val="50000"/>
                  </a:schemeClr>
                </a:solidFill>
                <a:latin typeface="Times New Roman" pitchFamily="18" charset="0"/>
                <a:cs typeface="Times New Roman" pitchFamily="18" charset="0"/>
              </a:rPr>
              <a:t>of the area, defining a territorial identity of the noise LEZ area, through initiatives able to design a part of the city and to share new lifestyle choices.</a:t>
            </a:r>
          </a:p>
          <a:p>
            <a:endParaRPr lang="en-US" altLang="en-US" dirty="0" smtClean="0">
              <a:solidFill>
                <a:schemeClr val="accent1">
                  <a:lumMod val="50000"/>
                </a:schemeClr>
              </a:solidFill>
              <a:latin typeface="Times New Roman" pitchFamily="18" charset="0"/>
              <a:cs typeface="Times New Roman" pitchFamily="18" charset="0"/>
            </a:endParaRPr>
          </a:p>
          <a:p>
            <a:pPr marL="171450" indent="-171450">
              <a:buFontTx/>
              <a:buChar char="-"/>
            </a:pPr>
            <a:r>
              <a:rPr lang="en-US" altLang="en-US" dirty="0" smtClean="0">
                <a:solidFill>
                  <a:schemeClr val="accent1">
                    <a:lumMod val="50000"/>
                  </a:schemeClr>
                </a:solidFill>
                <a:latin typeface="Times New Roman" pitchFamily="18" charset="0"/>
                <a:cs typeface="Times New Roman" pitchFamily="18" charset="0"/>
              </a:rPr>
              <a:t>INAD - during the Noise Awareness day of April 2017,  meetings have been organized in the primary and high schools located in </a:t>
            </a:r>
            <a:r>
              <a:rPr lang="en-US" altLang="en-US" dirty="0" err="1" smtClean="0">
                <a:solidFill>
                  <a:schemeClr val="accent1">
                    <a:lumMod val="50000"/>
                  </a:schemeClr>
                </a:solidFill>
                <a:latin typeface="Times New Roman" pitchFamily="18" charset="0"/>
                <a:cs typeface="Times New Roman" pitchFamily="18" charset="0"/>
              </a:rPr>
              <a:t>Libertà</a:t>
            </a:r>
            <a:r>
              <a:rPr lang="en-US" altLang="en-US" dirty="0" smtClean="0">
                <a:solidFill>
                  <a:schemeClr val="accent1">
                    <a:lumMod val="50000"/>
                  </a:schemeClr>
                </a:solidFill>
                <a:latin typeface="Times New Roman" pitchFamily="18" charset="0"/>
                <a:cs typeface="Times New Roman" pitchFamily="18" charset="0"/>
              </a:rPr>
              <a:t> district to raise awareness in students about noise and a sustainable home – school mobility system.</a:t>
            </a:r>
          </a:p>
          <a:p>
            <a:pPr marL="171450" indent="-171450">
              <a:buFontTx/>
              <a:buChar char="-"/>
            </a:pPr>
            <a:endParaRPr lang="en-US" altLang="en-US" dirty="0" smtClean="0">
              <a:solidFill>
                <a:schemeClr val="accent1">
                  <a:lumMod val="50000"/>
                </a:schemeClr>
              </a:solidFill>
              <a:latin typeface="Times New Roman" pitchFamily="18" charset="0"/>
              <a:cs typeface="Times New Roman" pitchFamily="18" charset="0"/>
            </a:endParaRPr>
          </a:p>
          <a:p>
            <a:pPr algn="just">
              <a:buFontTx/>
              <a:buChar char="-"/>
            </a:pPr>
            <a:r>
              <a:rPr lang="en-US" altLang="en-US" dirty="0" smtClean="0">
                <a:solidFill>
                  <a:schemeClr val="accent1">
                    <a:lumMod val="50000"/>
                  </a:schemeClr>
                </a:solidFill>
                <a:latin typeface="Times New Roman" pitchFamily="18" charset="0"/>
                <a:cs typeface="Times New Roman" pitchFamily="18" charset="0"/>
              </a:rPr>
              <a:t> Ideas contest in the high schools, about a new logo for identifying noise LEZ and </a:t>
            </a:r>
            <a:r>
              <a:rPr lang="it-IT" altLang="en-US" dirty="0" err="1" smtClean="0">
                <a:solidFill>
                  <a:schemeClr val="accent1">
                    <a:lumMod val="50000"/>
                  </a:schemeClr>
                </a:solidFill>
                <a:latin typeface="Times New Roman" pitchFamily="18" charset="0"/>
                <a:cs typeface="Times New Roman" pitchFamily="18" charset="0"/>
              </a:rPr>
              <a:t>good</a:t>
            </a:r>
            <a:r>
              <a:rPr lang="it-IT" altLang="en-US" dirty="0" smtClean="0">
                <a:solidFill>
                  <a:schemeClr val="accent1">
                    <a:lumMod val="50000"/>
                  </a:schemeClr>
                </a:solidFill>
                <a:latin typeface="Times New Roman" pitchFamily="18" charset="0"/>
                <a:cs typeface="Times New Roman" pitchFamily="18" charset="0"/>
              </a:rPr>
              <a:t>  </a:t>
            </a:r>
            <a:r>
              <a:rPr lang="it-IT" altLang="en-US" dirty="0" err="1" smtClean="0">
                <a:solidFill>
                  <a:schemeClr val="accent1">
                    <a:lumMod val="50000"/>
                  </a:schemeClr>
                </a:solidFill>
                <a:latin typeface="Times New Roman" pitchFamily="18" charset="0"/>
                <a:cs typeface="Times New Roman" pitchFamily="18" charset="0"/>
              </a:rPr>
              <a:t>practices</a:t>
            </a:r>
            <a:r>
              <a:rPr lang="en-US" altLang="en-US" dirty="0" smtClean="0">
                <a:solidFill>
                  <a:schemeClr val="accent1">
                    <a:lumMod val="50000"/>
                  </a:schemeClr>
                </a:solidFill>
                <a:latin typeface="Times New Roman" pitchFamily="18" charset="0"/>
                <a:cs typeface="Times New Roman" pitchFamily="18" charset="0"/>
              </a:rPr>
              <a:t>  to reduce noise in the area is going to be launched in September.</a:t>
            </a:r>
          </a:p>
          <a:p>
            <a:pPr algn="just">
              <a:buFontTx/>
              <a:buChar char="-"/>
            </a:pPr>
            <a:r>
              <a:rPr lang="en-US" altLang="en-US" dirty="0" smtClean="0">
                <a:solidFill>
                  <a:schemeClr val="accent1">
                    <a:lumMod val="50000"/>
                  </a:schemeClr>
                </a:solidFill>
                <a:latin typeface="Times New Roman" pitchFamily="18" charset="0"/>
                <a:cs typeface="Times New Roman" pitchFamily="18" charset="0"/>
              </a:rPr>
              <a:t> </a:t>
            </a:r>
          </a:p>
          <a:p>
            <a:pPr algn="just">
              <a:buFontTx/>
              <a:buChar char="-"/>
            </a:pPr>
            <a:r>
              <a:rPr lang="en-US" altLang="en-US" dirty="0" smtClean="0">
                <a:solidFill>
                  <a:schemeClr val="accent1">
                    <a:lumMod val="50000"/>
                  </a:schemeClr>
                </a:solidFill>
                <a:latin typeface="Times New Roman" pitchFamily="18" charset="0"/>
                <a:cs typeface="Times New Roman" pitchFamily="18" charset="0"/>
              </a:rPr>
              <a:t>Ideas contest in primary schools about a picture for identifying noise LEZ, possible good practices to reduce noise in the area will also be opened in September.</a:t>
            </a:r>
          </a:p>
          <a:p>
            <a:pPr algn="just">
              <a:buFontTx/>
              <a:buChar char="-"/>
            </a:pPr>
            <a:endParaRPr lang="en-US" altLang="en-US" dirty="0" smtClean="0">
              <a:solidFill>
                <a:schemeClr val="accent1">
                  <a:lumMod val="50000"/>
                </a:schemeClr>
              </a:solidFill>
              <a:latin typeface="Times New Roman" pitchFamily="18" charset="0"/>
              <a:cs typeface="Times New Roman" pitchFamily="18" charset="0"/>
            </a:endParaRPr>
          </a:p>
          <a:p>
            <a:pPr algn="just">
              <a:buFontTx/>
              <a:buChar char="-"/>
            </a:pPr>
            <a:r>
              <a:rPr lang="en-US" altLang="en-US" dirty="0" smtClean="0">
                <a:solidFill>
                  <a:schemeClr val="accent1">
                    <a:lumMod val="50000"/>
                  </a:schemeClr>
                </a:solidFill>
                <a:latin typeface="Times New Roman" pitchFamily="18" charset="0"/>
                <a:cs typeface="Times New Roman" pitchFamily="18" charset="0"/>
              </a:rPr>
              <a:t> development of an application for mobile and pc, to manage voluntary actions and to “measure” benefits and concrete changes in people lifestyle, to be transposed in a bonus for citizens.</a:t>
            </a:r>
          </a:p>
          <a:p>
            <a:pPr algn="just">
              <a:buFontTx/>
              <a:buChar char="-"/>
            </a:pPr>
            <a:endParaRPr lang="it-IT" altLang="en-US" dirty="0" smtClean="0">
              <a:solidFill>
                <a:schemeClr val="accent1">
                  <a:lumMod val="50000"/>
                </a:schemeClr>
              </a:solidFill>
              <a:latin typeface="Times New Roman" pitchFamily="18" charset="0"/>
              <a:cs typeface="Times New Roman" pitchFamily="18" charset="0"/>
            </a:endParaRPr>
          </a:p>
          <a:p>
            <a:endParaRPr lang="it-IT" b="1" u="sng" dirty="0"/>
          </a:p>
        </p:txBody>
      </p:sp>
      <p:sp>
        <p:nvSpPr>
          <p:cNvPr id="4" name="Segnaposto numero diapositiva 3"/>
          <p:cNvSpPr>
            <a:spLocks noGrp="1"/>
          </p:cNvSpPr>
          <p:nvPr>
            <p:ph type="sldNum" sz="quarter" idx="10"/>
          </p:nvPr>
        </p:nvSpPr>
        <p:spPr/>
        <p:txBody>
          <a:bodyPr/>
          <a:lstStyle/>
          <a:p>
            <a:fld id="{F7DEB064-CFFB-40B1-9775-BDD5BDCB5F51}" type="slidenum">
              <a:rPr lang="it-IT" smtClean="0"/>
              <a:pPr/>
              <a:t>5</a:t>
            </a:fld>
            <a:endParaRPr lang="it-IT"/>
          </a:p>
        </p:txBody>
      </p:sp>
    </p:spTree>
    <p:extLst>
      <p:ext uri="{BB962C8B-B14F-4D97-AF65-F5344CB8AC3E}">
        <p14:creationId xmlns:p14="http://schemas.microsoft.com/office/powerpoint/2010/main" val="305572921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en-US" dirty="0" smtClean="0"/>
              <a:t>The MONZA project aims to. contribute to the implementation of environmental policies at European, national and local level.</a:t>
            </a:r>
          </a:p>
          <a:p>
            <a:endParaRPr lang="en-US"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At</a:t>
            </a:r>
            <a:r>
              <a:rPr lang="en-US" baseline="0" dirty="0" smtClean="0"/>
              <a:t> </a:t>
            </a:r>
            <a:r>
              <a:rPr lang="en-US" altLang="en-US" sz="1200" b="1" i="1" u="sng" kern="1200" dirty="0" smtClean="0">
                <a:solidFill>
                  <a:schemeClr val="accent1">
                    <a:lumMod val="50000"/>
                  </a:schemeClr>
                </a:solidFill>
                <a:latin typeface="+mn-lt"/>
                <a:ea typeface="+mn-ea"/>
                <a:cs typeface="Times New Roman" pitchFamily="18" charset="0"/>
              </a:rPr>
              <a:t>European Level  </a:t>
            </a:r>
            <a:r>
              <a:rPr lang="en-US" altLang="en-US" sz="1200" b="0" i="0" u="none" kern="1200" dirty="0" smtClean="0">
                <a:solidFill>
                  <a:schemeClr val="accent1">
                    <a:lumMod val="50000"/>
                  </a:schemeClr>
                </a:solidFill>
                <a:latin typeface="+mn-lt"/>
                <a:ea typeface="+mn-ea"/>
                <a:cs typeface="Times New Roman" pitchFamily="18" charset="0"/>
              </a:rPr>
              <a:t>t</a:t>
            </a:r>
            <a:r>
              <a:rPr lang="en-US" altLang="en-US" sz="1200" kern="1200" dirty="0" smtClean="0">
                <a:solidFill>
                  <a:schemeClr val="accent1">
                    <a:lumMod val="50000"/>
                  </a:schemeClr>
                </a:solidFill>
                <a:latin typeface="+mn-lt"/>
                <a:ea typeface="+mn-ea"/>
                <a:cs typeface="Times New Roman" pitchFamily="18" charset="0"/>
              </a:rPr>
              <a:t>he methodology will contribute to the implementation of the EU Directive 2002/49/EC, related to the assessment and management of environmental noise (Environmental Noise Directive - END), which introduces noise action plans, designed to manage noise issues and effect, including noise reduction if  necessary</a:t>
            </a:r>
            <a:endParaRPr lang="en-US" altLang="en-US" sz="1200" b="1" i="1" u="sng" kern="1200" dirty="0" smtClean="0">
              <a:solidFill>
                <a:schemeClr val="accent1">
                  <a:lumMod val="50000"/>
                </a:schemeClr>
              </a:solidFill>
              <a:latin typeface="+mn-lt"/>
              <a:ea typeface="+mn-ea"/>
              <a:cs typeface="Times New Roman" pitchFamily="18" charset="0"/>
            </a:endParaRPr>
          </a:p>
          <a:p>
            <a:endParaRPr lang="it-IT" dirty="0"/>
          </a:p>
        </p:txBody>
      </p:sp>
      <p:sp>
        <p:nvSpPr>
          <p:cNvPr id="4" name="Segnaposto numero diapositiva 3"/>
          <p:cNvSpPr>
            <a:spLocks noGrp="1"/>
          </p:cNvSpPr>
          <p:nvPr>
            <p:ph type="sldNum" sz="quarter" idx="10"/>
          </p:nvPr>
        </p:nvSpPr>
        <p:spPr/>
        <p:txBody>
          <a:bodyPr/>
          <a:lstStyle/>
          <a:p>
            <a:fld id="{F7DEB064-CFFB-40B1-9775-BDD5BDCB5F51}" type="slidenum">
              <a:rPr lang="it-IT" smtClean="0"/>
              <a:pPr/>
              <a:t>6</a:t>
            </a:fld>
            <a:endParaRPr lang="it-IT"/>
          </a:p>
        </p:txBody>
      </p:sp>
    </p:spTree>
    <p:extLst>
      <p:ext uri="{BB962C8B-B14F-4D97-AF65-F5344CB8AC3E}">
        <p14:creationId xmlns:p14="http://schemas.microsoft.com/office/powerpoint/2010/main" val="374686368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en-US" dirty="0" smtClean="0"/>
              <a:t>LEZs have been implemented in more than </a:t>
            </a:r>
            <a:r>
              <a:rPr lang="en-US" dirty="0" smtClean="0"/>
              <a:t>200 </a:t>
            </a:r>
            <a:r>
              <a:rPr lang="en-US" dirty="0" smtClean="0"/>
              <a:t>cities in Europe and they are the most common measures adopted in EU, considering traffic planning. </a:t>
            </a:r>
          </a:p>
          <a:p>
            <a:endParaRPr lang="en-US" dirty="0" smtClean="0"/>
          </a:p>
          <a:p>
            <a:r>
              <a:rPr lang="en-US" dirty="0" smtClean="0"/>
              <a:t>EU Directive 2008/50/EC on ambient air quality and cleaner air for Europe  considers the establishment of  LEZ a measure to be adopted in air quality action plans,</a:t>
            </a:r>
            <a:r>
              <a:rPr lang="en-US" baseline="0" dirty="0" smtClean="0"/>
              <a:t> whereas </a:t>
            </a:r>
            <a:r>
              <a:rPr lang="en-US" altLang="en-US" sz="1200" kern="1200" dirty="0" smtClean="0">
                <a:solidFill>
                  <a:schemeClr val="accent1">
                    <a:lumMod val="50000"/>
                  </a:schemeClr>
                </a:solidFill>
                <a:latin typeface="+mn-lt"/>
                <a:ea typeface="+mn-ea"/>
                <a:cs typeface="Times New Roman" pitchFamily="18" charset="0"/>
              </a:rPr>
              <a:t>The EU 2002/49/EC Environmental Noise Directive (END) does not provide a definition of LEZ in relation to noise and it is not considered as an action to take into account in noise action plans drafting.</a:t>
            </a:r>
          </a:p>
          <a:p>
            <a:endParaRPr lang="en-US" sz="1200" kern="1200" dirty="0" smtClean="0">
              <a:solidFill>
                <a:schemeClr val="accent1">
                  <a:lumMod val="50000"/>
                </a:schemeClr>
              </a:solidFill>
              <a:latin typeface="+mn-lt"/>
              <a:ea typeface="+mn-ea"/>
              <a:cs typeface="Times New Roman" pitchFamily="18" charset="0"/>
            </a:endParaRPr>
          </a:p>
          <a:p>
            <a:r>
              <a:rPr lang="en-US" sz="1200" kern="1200" dirty="0" smtClean="0">
                <a:solidFill>
                  <a:schemeClr val="accent1">
                    <a:lumMod val="50000"/>
                  </a:schemeClr>
                </a:solidFill>
                <a:latin typeface="+mn-lt"/>
                <a:ea typeface="+mn-ea"/>
                <a:cs typeface="Times New Roman" pitchFamily="18" charset="0"/>
              </a:rPr>
              <a:t>Monza project is going to encourage this lacking synergies, </a:t>
            </a:r>
            <a:r>
              <a:rPr lang="en-US" altLang="en-US" sz="1200" kern="1200" dirty="0" smtClean="0">
                <a:solidFill>
                  <a:schemeClr val="accent1">
                    <a:lumMod val="50000"/>
                  </a:schemeClr>
                </a:solidFill>
                <a:latin typeface="+mn-lt"/>
                <a:ea typeface="+mn-ea"/>
                <a:cs typeface="Times New Roman" pitchFamily="18" charset="0"/>
              </a:rPr>
              <a:t>providing management criteria of LEZ, related to noise, so</a:t>
            </a:r>
            <a:r>
              <a:rPr lang="en-US" altLang="en-US" sz="1200" kern="1200" baseline="0" dirty="0" smtClean="0">
                <a:solidFill>
                  <a:schemeClr val="accent1">
                    <a:lumMod val="50000"/>
                  </a:schemeClr>
                </a:solidFill>
                <a:latin typeface="+mn-lt"/>
                <a:ea typeface="+mn-ea"/>
                <a:cs typeface="Times New Roman" pitchFamily="18" charset="0"/>
              </a:rPr>
              <a:t> </a:t>
            </a:r>
            <a:r>
              <a:rPr lang="en-US" altLang="en-US" sz="1200" kern="1200" dirty="0" smtClean="0">
                <a:solidFill>
                  <a:schemeClr val="accent1">
                    <a:lumMod val="50000"/>
                  </a:schemeClr>
                </a:solidFill>
                <a:latin typeface="+mn-lt"/>
                <a:ea typeface="+mn-ea"/>
                <a:cs typeface="Times New Roman" pitchFamily="18" charset="0"/>
              </a:rPr>
              <a:t>contributing to the implementation of noise action plans set out the END Directive</a:t>
            </a:r>
            <a:endParaRPr lang="en-US" dirty="0" smtClean="0"/>
          </a:p>
          <a:p>
            <a:endParaRPr lang="it-IT" dirty="0"/>
          </a:p>
        </p:txBody>
      </p:sp>
      <p:sp>
        <p:nvSpPr>
          <p:cNvPr id="4" name="Segnaposto numero diapositiva 3"/>
          <p:cNvSpPr>
            <a:spLocks noGrp="1"/>
          </p:cNvSpPr>
          <p:nvPr>
            <p:ph type="sldNum" sz="quarter" idx="10"/>
          </p:nvPr>
        </p:nvSpPr>
        <p:spPr/>
        <p:txBody>
          <a:bodyPr/>
          <a:lstStyle/>
          <a:p>
            <a:fld id="{F7DEB064-CFFB-40B1-9775-BDD5BDCB5F51}" type="slidenum">
              <a:rPr lang="it-IT" smtClean="0"/>
              <a:pPr/>
              <a:t>7</a:t>
            </a:fld>
            <a:endParaRPr lang="it-IT"/>
          </a:p>
        </p:txBody>
      </p:sp>
    </p:spTree>
    <p:extLst>
      <p:ext uri="{BB962C8B-B14F-4D97-AF65-F5344CB8AC3E}">
        <p14:creationId xmlns:p14="http://schemas.microsoft.com/office/powerpoint/2010/main" val="101778075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dirty="0" smtClean="0"/>
              <a:t>At </a:t>
            </a:r>
            <a:r>
              <a:rPr lang="it-IT" dirty="0" err="1" smtClean="0"/>
              <a:t>national</a:t>
            </a:r>
            <a:r>
              <a:rPr lang="it-IT" dirty="0" smtClean="0"/>
              <a:t> </a:t>
            </a:r>
            <a:r>
              <a:rPr lang="it-IT" dirty="0" err="1" smtClean="0"/>
              <a:t>level</a:t>
            </a:r>
            <a:r>
              <a:rPr lang="it-IT" dirty="0" smtClean="0"/>
              <a:t>, the goal</a:t>
            </a:r>
            <a:r>
              <a:rPr lang="it-IT" baseline="0" dirty="0" smtClean="0"/>
              <a:t> </a:t>
            </a:r>
            <a:r>
              <a:rPr lang="it-IT" baseline="0" dirty="0" err="1" smtClean="0"/>
              <a:t>is</a:t>
            </a:r>
            <a:r>
              <a:rPr lang="it-IT" baseline="0" dirty="0" smtClean="0"/>
              <a:t> the </a:t>
            </a:r>
            <a:r>
              <a:rPr lang="it-IT" baseline="0" dirty="0" err="1" smtClean="0"/>
              <a:t>proposal</a:t>
            </a:r>
            <a:r>
              <a:rPr lang="it-IT" baseline="0" dirty="0" smtClean="0"/>
              <a:t> of a </a:t>
            </a:r>
            <a:r>
              <a:rPr lang="it-IT" baseline="0" dirty="0" err="1" smtClean="0"/>
              <a:t>decree</a:t>
            </a:r>
            <a:r>
              <a:rPr lang="it-IT" baseline="0" dirty="0" smtClean="0"/>
              <a:t> </a:t>
            </a:r>
            <a:r>
              <a:rPr lang="it-IT" baseline="0" dirty="0" err="1" smtClean="0"/>
              <a:t>establishing</a:t>
            </a:r>
            <a:r>
              <a:rPr lang="it-IT" baseline="0" dirty="0" smtClean="0"/>
              <a:t> common </a:t>
            </a:r>
            <a:r>
              <a:rPr lang="it-IT" baseline="0" dirty="0" err="1" smtClean="0"/>
              <a:t>method</a:t>
            </a:r>
            <a:r>
              <a:rPr lang="it-IT" baseline="0" dirty="0" smtClean="0"/>
              <a:t> for Noise Low </a:t>
            </a:r>
            <a:r>
              <a:rPr lang="it-IT" baseline="0" dirty="0" err="1" smtClean="0"/>
              <a:t>emission</a:t>
            </a:r>
            <a:r>
              <a:rPr lang="it-IT" baseline="0" dirty="0" smtClean="0"/>
              <a:t> </a:t>
            </a:r>
            <a:r>
              <a:rPr lang="it-IT" baseline="0" dirty="0" err="1" smtClean="0"/>
              <a:t>zones</a:t>
            </a:r>
            <a:r>
              <a:rPr lang="it-IT" baseline="0" dirty="0" smtClean="0"/>
              <a:t>, to be </a:t>
            </a:r>
            <a:r>
              <a:rPr lang="it-IT" baseline="0" dirty="0" err="1" smtClean="0"/>
              <a:t>adopted</a:t>
            </a:r>
            <a:r>
              <a:rPr lang="it-IT" baseline="0" dirty="0" smtClean="0"/>
              <a:t> </a:t>
            </a:r>
            <a:r>
              <a:rPr lang="it-IT" baseline="0" dirty="0" err="1" smtClean="0"/>
              <a:t>at</a:t>
            </a:r>
            <a:r>
              <a:rPr lang="it-IT" baseline="0" dirty="0" smtClean="0"/>
              <a:t> </a:t>
            </a:r>
            <a:r>
              <a:rPr lang="it-IT" baseline="0" dirty="0" err="1" smtClean="0"/>
              <a:t>italian</a:t>
            </a:r>
            <a:r>
              <a:rPr lang="it-IT" baseline="0" dirty="0" smtClean="0"/>
              <a:t> </a:t>
            </a:r>
            <a:r>
              <a:rPr lang="it-IT" baseline="0" dirty="0" err="1" smtClean="0"/>
              <a:t>level</a:t>
            </a:r>
            <a:r>
              <a:rPr lang="it-IT" baseline="0" dirty="0" smtClean="0"/>
              <a:t>.</a:t>
            </a:r>
          </a:p>
          <a:p>
            <a:endParaRPr lang="it-IT" baseline="0" dirty="0" smtClean="0"/>
          </a:p>
          <a:p>
            <a:r>
              <a:rPr lang="it-IT" baseline="0" dirty="0" smtClean="0"/>
              <a:t>At </a:t>
            </a:r>
            <a:r>
              <a:rPr lang="it-IT" baseline="0" dirty="0" err="1" smtClean="0"/>
              <a:t>local</a:t>
            </a:r>
            <a:r>
              <a:rPr lang="it-IT" baseline="0" dirty="0" smtClean="0"/>
              <a:t> </a:t>
            </a:r>
            <a:r>
              <a:rPr lang="it-IT" baseline="0" dirty="0" err="1" smtClean="0"/>
              <a:t>level</a:t>
            </a:r>
            <a:r>
              <a:rPr lang="it-IT" baseline="0" dirty="0" smtClean="0"/>
              <a:t>, </a:t>
            </a:r>
            <a:r>
              <a:rPr lang="it-IT" baseline="0" dirty="0" err="1" smtClean="0"/>
              <a:t>we</a:t>
            </a:r>
            <a:r>
              <a:rPr lang="it-IT" baseline="0" dirty="0" smtClean="0"/>
              <a:t> </a:t>
            </a:r>
            <a:r>
              <a:rPr lang="it-IT" baseline="0" dirty="0" err="1" smtClean="0"/>
              <a:t>think</a:t>
            </a:r>
            <a:r>
              <a:rPr lang="it-IT" baseline="0" dirty="0" smtClean="0"/>
              <a:t> </a:t>
            </a:r>
            <a:r>
              <a:rPr lang="it-IT" baseline="0" dirty="0" err="1" smtClean="0"/>
              <a:t>that</a:t>
            </a:r>
            <a:r>
              <a:rPr lang="it-IT" baseline="0" dirty="0" smtClean="0"/>
              <a:t> the </a:t>
            </a:r>
            <a:r>
              <a:rPr lang="it-IT" baseline="0" dirty="0" err="1" smtClean="0"/>
              <a:t>availability</a:t>
            </a:r>
            <a:r>
              <a:rPr lang="it-IT" baseline="0" dirty="0" smtClean="0"/>
              <a:t> of a </a:t>
            </a:r>
            <a:r>
              <a:rPr lang="it-IT" baseline="0" dirty="0" err="1" smtClean="0"/>
              <a:t>shared</a:t>
            </a:r>
            <a:r>
              <a:rPr lang="it-IT" baseline="0" dirty="0" smtClean="0"/>
              <a:t> procedure for Noise Low Emission </a:t>
            </a:r>
            <a:r>
              <a:rPr lang="it-IT" baseline="0" dirty="0" err="1" smtClean="0"/>
              <a:t>Zones</a:t>
            </a:r>
            <a:r>
              <a:rPr lang="it-IT" baseline="0" dirty="0" smtClean="0"/>
              <a:t> </a:t>
            </a:r>
            <a:r>
              <a:rPr lang="it-IT" baseline="0" dirty="0" err="1" smtClean="0"/>
              <a:t>able</a:t>
            </a:r>
            <a:r>
              <a:rPr lang="it-IT" baseline="0" dirty="0" smtClean="0"/>
              <a:t> to </a:t>
            </a:r>
            <a:r>
              <a:rPr lang="it-IT" baseline="0" dirty="0" err="1" smtClean="0"/>
              <a:t>make</a:t>
            </a:r>
            <a:r>
              <a:rPr lang="it-IT" baseline="0" dirty="0" smtClean="0"/>
              <a:t> the </a:t>
            </a:r>
            <a:r>
              <a:rPr lang="it-IT" baseline="0" dirty="0" err="1" smtClean="0"/>
              <a:t>cities</a:t>
            </a:r>
            <a:r>
              <a:rPr lang="it-IT" baseline="0" dirty="0" smtClean="0"/>
              <a:t> more </a:t>
            </a:r>
            <a:r>
              <a:rPr lang="it-IT" baseline="0" dirty="0" err="1" smtClean="0"/>
              <a:t>sustainable</a:t>
            </a:r>
            <a:r>
              <a:rPr lang="it-IT" baseline="0" dirty="0" smtClean="0"/>
              <a:t>, </a:t>
            </a:r>
            <a:r>
              <a:rPr lang="en-US" baseline="0" dirty="0" smtClean="0"/>
              <a:t>could create a virtuous circle in people's lifestyles, because citizens are involved at different levels in each stage of the project</a:t>
            </a:r>
            <a:endParaRPr lang="it-IT" dirty="0"/>
          </a:p>
        </p:txBody>
      </p:sp>
      <p:sp>
        <p:nvSpPr>
          <p:cNvPr id="4" name="Segnaposto numero diapositiva 3"/>
          <p:cNvSpPr>
            <a:spLocks noGrp="1"/>
          </p:cNvSpPr>
          <p:nvPr>
            <p:ph type="sldNum" sz="quarter" idx="10"/>
          </p:nvPr>
        </p:nvSpPr>
        <p:spPr/>
        <p:txBody>
          <a:bodyPr/>
          <a:lstStyle/>
          <a:p>
            <a:fld id="{F7DEB064-CFFB-40B1-9775-BDD5BDCB5F51}" type="slidenum">
              <a:rPr lang="it-IT" smtClean="0"/>
              <a:pPr/>
              <a:t>8</a:t>
            </a:fld>
            <a:endParaRPr lang="it-IT"/>
          </a:p>
        </p:txBody>
      </p:sp>
    </p:spTree>
    <p:extLst>
      <p:ext uri="{BB962C8B-B14F-4D97-AF65-F5344CB8AC3E}">
        <p14:creationId xmlns:p14="http://schemas.microsoft.com/office/powerpoint/2010/main" val="40921611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r>
              <a:rPr lang="en-US" dirty="0" smtClean="0"/>
              <a:t>In this image you can see the organizational structure of the project.</a:t>
            </a:r>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Actions A concern the updating of the currently available environmental and legislative framework on monitoring systems for noise and air quality, health indicators, etc. with regards to the noise LEZ context. </a:t>
            </a:r>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Action B regard the pilot area implementation actions, enclosing the detailed designing of top down and bottom up actions. In particular, tasks are dedicated to the infrastructures actions (silent asphalt designing, LEZ formal  introduction, actions to limit high vehicles transit), to the detailed designing of bottom-up actions and methods to be applied in order to actively involve citizens in the project. Moreover, B actions will be dedicated to the designing of monitoring systems (e.g. a prototype system for smart monitoring activity of noise), techniques for the data analysis and restitution and to all the ante and post-operam monitoring activities with specific attention to road traffic, noise, air quality and health. Finally, Action B regard the drafting of guidelines for the introduction and management of Noise LEZ </a:t>
            </a:r>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Action C regards the monitoring of the impact of the projects action to be carried out both during the project and for three years after its conclusion. In order to</a:t>
            </a:r>
          </a:p>
          <a:p>
            <a:r>
              <a:rPr lang="en-US" sz="1200" b="0" i="0" u="none" strike="noStrike" kern="1200" baseline="0" dirty="0" smtClean="0">
                <a:solidFill>
                  <a:schemeClr val="tx1"/>
                </a:solidFill>
                <a:latin typeface="+mn-lt"/>
                <a:ea typeface="+mn-ea"/>
                <a:cs typeface="+mn-cs"/>
              </a:rPr>
              <a:t>ensure the compliance with the demonstrative character of the Project as well as its management,</a:t>
            </a:r>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Actions D and E are respectively planned to guarantee adequate communication and dissemination activities and a good project management as well</a:t>
            </a:r>
            <a:endParaRPr lang="it-IT" dirty="0"/>
          </a:p>
        </p:txBody>
      </p:sp>
      <p:sp>
        <p:nvSpPr>
          <p:cNvPr id="4" name="Segnaposto numero diapositiva 3"/>
          <p:cNvSpPr>
            <a:spLocks noGrp="1"/>
          </p:cNvSpPr>
          <p:nvPr>
            <p:ph type="sldNum" sz="quarter" idx="10"/>
          </p:nvPr>
        </p:nvSpPr>
        <p:spPr/>
        <p:txBody>
          <a:bodyPr/>
          <a:lstStyle/>
          <a:p>
            <a:fld id="{F7DEB064-CFFB-40B1-9775-BDD5BDCB5F51}" type="slidenum">
              <a:rPr lang="it-IT" smtClean="0"/>
              <a:pPr/>
              <a:t>9</a:t>
            </a:fld>
            <a:endParaRPr lang="it-IT"/>
          </a:p>
        </p:txBody>
      </p:sp>
    </p:spTree>
    <p:extLst>
      <p:ext uri="{BB962C8B-B14F-4D97-AF65-F5344CB8AC3E}">
        <p14:creationId xmlns:p14="http://schemas.microsoft.com/office/powerpoint/2010/main" val="118491046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fld id="{F7DEB064-CFFB-40B1-9775-BDD5BDCB5F51}" type="slidenum">
              <a:rPr lang="it-IT" smtClean="0"/>
              <a:pPr/>
              <a:t>10</a:t>
            </a:fld>
            <a:endParaRPr lang="it-IT"/>
          </a:p>
        </p:txBody>
      </p:sp>
    </p:spTree>
    <p:extLst>
      <p:ext uri="{BB962C8B-B14F-4D97-AF65-F5344CB8AC3E}">
        <p14:creationId xmlns:p14="http://schemas.microsoft.com/office/powerpoint/2010/main" val="181956252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685800" y="2130425"/>
            <a:ext cx="7772400" cy="1470025"/>
          </a:xfrm>
        </p:spPr>
        <p:txBody>
          <a:bodyPr/>
          <a:lstStyle/>
          <a:p>
            <a:r>
              <a:rPr lang="it-IT" smtClean="0"/>
              <a:t>Fare clic per modificare stile</a:t>
            </a:r>
            <a:endParaRPr lang="it-IT"/>
          </a:p>
        </p:txBody>
      </p:sp>
      <p:sp>
        <p:nvSpPr>
          <p:cNvPr id="3" name="Sottotitol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smtClean="0"/>
              <a:t>Fare clic per modificare lo stile del sottotitolo dello schema</a:t>
            </a:r>
            <a:endParaRPr lang="it-IT"/>
          </a:p>
        </p:txBody>
      </p:sp>
      <p:sp>
        <p:nvSpPr>
          <p:cNvPr id="4" name="Segnaposto data 3"/>
          <p:cNvSpPr>
            <a:spLocks noGrp="1"/>
          </p:cNvSpPr>
          <p:nvPr>
            <p:ph type="dt" sz="half" idx="10"/>
          </p:nvPr>
        </p:nvSpPr>
        <p:spPr/>
        <p:txBody>
          <a:bodyPr/>
          <a:lstStyle/>
          <a:p>
            <a:fld id="{D1AB5DEA-FFDB-8B4C-80D3-3629F1D03E5F}" type="datetimeFigureOut">
              <a:rPr lang="it-IT" smtClean="0">
                <a:solidFill>
                  <a:prstClr val="black">
                    <a:tint val="75000"/>
                  </a:prstClr>
                </a:solidFill>
              </a:rPr>
              <a:pPr/>
              <a:t>14/07/2017</a:t>
            </a:fld>
            <a:endParaRPr lang="it-IT">
              <a:solidFill>
                <a:prstClr val="black">
                  <a:tint val="75000"/>
                </a:prstClr>
              </a:solidFill>
            </a:endParaRPr>
          </a:p>
        </p:txBody>
      </p:sp>
      <p:sp>
        <p:nvSpPr>
          <p:cNvPr id="5" name="Segnaposto piè di pagina 4"/>
          <p:cNvSpPr>
            <a:spLocks noGrp="1"/>
          </p:cNvSpPr>
          <p:nvPr>
            <p:ph type="ftr" sz="quarter" idx="11"/>
          </p:nvPr>
        </p:nvSpPr>
        <p:spPr/>
        <p:txBody>
          <a:bodyPr/>
          <a:lstStyle/>
          <a:p>
            <a:endParaRPr lang="it-IT">
              <a:solidFill>
                <a:prstClr val="black">
                  <a:tint val="75000"/>
                </a:prstClr>
              </a:solidFill>
            </a:endParaRPr>
          </a:p>
        </p:txBody>
      </p:sp>
      <p:sp>
        <p:nvSpPr>
          <p:cNvPr id="6" name="Segnaposto numero diapositiva 5"/>
          <p:cNvSpPr>
            <a:spLocks noGrp="1"/>
          </p:cNvSpPr>
          <p:nvPr>
            <p:ph type="sldNum" sz="quarter" idx="12"/>
          </p:nvPr>
        </p:nvSpPr>
        <p:spPr/>
        <p:txBody>
          <a:bodyPr/>
          <a:lstStyle/>
          <a:p>
            <a:fld id="{CC2AB1AE-95FE-9741-A3C1-088B0B2B9307}" type="slidenum">
              <a:rPr lang="it-IT" smtClean="0">
                <a:solidFill>
                  <a:prstClr val="black">
                    <a:tint val="75000"/>
                  </a:prstClr>
                </a:solidFill>
              </a:rPr>
              <a:pPr/>
              <a:t>‹N›</a:t>
            </a:fld>
            <a:endParaRPr lang="it-IT">
              <a:solidFill>
                <a:prstClr val="black">
                  <a:tint val="75000"/>
                </a:prstClr>
              </a:solidFill>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stile</a:t>
            </a:r>
            <a:endParaRPr lang="it-IT"/>
          </a:p>
        </p:txBody>
      </p:sp>
      <p:sp>
        <p:nvSpPr>
          <p:cNvPr id="3" name="Segnaposto testo verticale 2"/>
          <p:cNvSpPr>
            <a:spLocks noGrp="1"/>
          </p:cNvSpPr>
          <p:nvPr>
            <p:ph type="body" orient="vert" idx="1"/>
          </p:nvPr>
        </p:nvSpPr>
        <p:spPr/>
        <p:txBody>
          <a:bodyPr vert="eaVert"/>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D1AB5DEA-FFDB-8B4C-80D3-3629F1D03E5F}" type="datetimeFigureOut">
              <a:rPr lang="it-IT" smtClean="0">
                <a:solidFill>
                  <a:prstClr val="black">
                    <a:tint val="75000"/>
                  </a:prstClr>
                </a:solidFill>
              </a:rPr>
              <a:pPr/>
              <a:t>14/07/2017</a:t>
            </a:fld>
            <a:endParaRPr lang="it-IT">
              <a:solidFill>
                <a:prstClr val="black">
                  <a:tint val="75000"/>
                </a:prstClr>
              </a:solidFill>
            </a:endParaRPr>
          </a:p>
        </p:txBody>
      </p:sp>
      <p:sp>
        <p:nvSpPr>
          <p:cNvPr id="5" name="Segnaposto piè di pagina 4"/>
          <p:cNvSpPr>
            <a:spLocks noGrp="1"/>
          </p:cNvSpPr>
          <p:nvPr>
            <p:ph type="ftr" sz="quarter" idx="11"/>
          </p:nvPr>
        </p:nvSpPr>
        <p:spPr/>
        <p:txBody>
          <a:bodyPr/>
          <a:lstStyle/>
          <a:p>
            <a:endParaRPr lang="it-IT">
              <a:solidFill>
                <a:prstClr val="black">
                  <a:tint val="75000"/>
                </a:prstClr>
              </a:solidFill>
            </a:endParaRPr>
          </a:p>
        </p:txBody>
      </p:sp>
      <p:sp>
        <p:nvSpPr>
          <p:cNvPr id="6" name="Segnaposto numero diapositiva 5"/>
          <p:cNvSpPr>
            <a:spLocks noGrp="1"/>
          </p:cNvSpPr>
          <p:nvPr>
            <p:ph type="sldNum" sz="quarter" idx="12"/>
          </p:nvPr>
        </p:nvSpPr>
        <p:spPr/>
        <p:txBody>
          <a:bodyPr/>
          <a:lstStyle/>
          <a:p>
            <a:fld id="{CC2AB1AE-95FE-9741-A3C1-088B0B2B9307}" type="slidenum">
              <a:rPr lang="it-IT" smtClean="0">
                <a:solidFill>
                  <a:prstClr val="black">
                    <a:tint val="75000"/>
                  </a:prstClr>
                </a:solidFill>
              </a:rPr>
              <a:pPr/>
              <a:t>‹N›</a:t>
            </a:fld>
            <a:endParaRPr lang="it-IT">
              <a:solidFill>
                <a:prstClr val="black">
                  <a:tint val="75000"/>
                </a:prstClr>
              </a:solidFill>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olo verticale e testo">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629400" y="274638"/>
            <a:ext cx="2057400" cy="5851525"/>
          </a:xfrm>
        </p:spPr>
        <p:txBody>
          <a:bodyPr vert="eaVert"/>
          <a:lstStyle/>
          <a:p>
            <a:r>
              <a:rPr lang="it-IT" smtClean="0"/>
              <a:t>Fare clic per modificare stile</a:t>
            </a:r>
            <a:endParaRPr lang="it-IT"/>
          </a:p>
        </p:txBody>
      </p:sp>
      <p:sp>
        <p:nvSpPr>
          <p:cNvPr id="3" name="Segnaposto testo verticale 2"/>
          <p:cNvSpPr>
            <a:spLocks noGrp="1"/>
          </p:cNvSpPr>
          <p:nvPr>
            <p:ph type="body" orient="vert" idx="1"/>
          </p:nvPr>
        </p:nvSpPr>
        <p:spPr>
          <a:xfrm>
            <a:off x="457200" y="274638"/>
            <a:ext cx="6019800" cy="5851525"/>
          </a:xfrm>
        </p:spPr>
        <p:txBody>
          <a:bodyPr vert="eaVert"/>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D1AB5DEA-FFDB-8B4C-80D3-3629F1D03E5F}" type="datetimeFigureOut">
              <a:rPr lang="it-IT" smtClean="0">
                <a:solidFill>
                  <a:prstClr val="black">
                    <a:tint val="75000"/>
                  </a:prstClr>
                </a:solidFill>
              </a:rPr>
              <a:pPr/>
              <a:t>14/07/2017</a:t>
            </a:fld>
            <a:endParaRPr lang="it-IT">
              <a:solidFill>
                <a:prstClr val="black">
                  <a:tint val="75000"/>
                </a:prstClr>
              </a:solidFill>
            </a:endParaRPr>
          </a:p>
        </p:txBody>
      </p:sp>
      <p:sp>
        <p:nvSpPr>
          <p:cNvPr id="5" name="Segnaposto piè di pagina 4"/>
          <p:cNvSpPr>
            <a:spLocks noGrp="1"/>
          </p:cNvSpPr>
          <p:nvPr>
            <p:ph type="ftr" sz="quarter" idx="11"/>
          </p:nvPr>
        </p:nvSpPr>
        <p:spPr/>
        <p:txBody>
          <a:bodyPr/>
          <a:lstStyle/>
          <a:p>
            <a:endParaRPr lang="it-IT">
              <a:solidFill>
                <a:prstClr val="black">
                  <a:tint val="75000"/>
                </a:prstClr>
              </a:solidFill>
            </a:endParaRPr>
          </a:p>
        </p:txBody>
      </p:sp>
      <p:sp>
        <p:nvSpPr>
          <p:cNvPr id="6" name="Segnaposto numero diapositiva 5"/>
          <p:cNvSpPr>
            <a:spLocks noGrp="1"/>
          </p:cNvSpPr>
          <p:nvPr>
            <p:ph type="sldNum" sz="quarter" idx="12"/>
          </p:nvPr>
        </p:nvSpPr>
        <p:spPr/>
        <p:txBody>
          <a:bodyPr/>
          <a:lstStyle/>
          <a:p>
            <a:fld id="{CC2AB1AE-95FE-9741-A3C1-088B0B2B9307}" type="slidenum">
              <a:rPr lang="it-IT" smtClean="0">
                <a:solidFill>
                  <a:prstClr val="black">
                    <a:tint val="75000"/>
                  </a:prstClr>
                </a:solidFill>
              </a:rPr>
              <a:pPr/>
              <a:t>‹N›</a:t>
            </a:fld>
            <a:endParaRPr lang="it-IT">
              <a:solidFill>
                <a:prstClr val="black">
                  <a:tint val="75000"/>
                </a:prstClr>
              </a:solidFill>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685800" y="2130425"/>
            <a:ext cx="7772400" cy="1470025"/>
          </a:xfrm>
        </p:spPr>
        <p:txBody>
          <a:bodyPr/>
          <a:lstStyle/>
          <a:p>
            <a:r>
              <a:rPr lang="it-IT" smtClean="0"/>
              <a:t>Fare clic per modificare stile</a:t>
            </a:r>
            <a:endParaRPr lang="it-IT"/>
          </a:p>
        </p:txBody>
      </p:sp>
      <p:sp>
        <p:nvSpPr>
          <p:cNvPr id="3" name="Sottotitol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smtClean="0"/>
              <a:t>Fare clic per modificare lo stile del sottotitolo dello schema</a:t>
            </a:r>
            <a:endParaRPr lang="it-IT"/>
          </a:p>
        </p:txBody>
      </p:sp>
      <p:sp>
        <p:nvSpPr>
          <p:cNvPr id="4" name="Segnaposto data 3"/>
          <p:cNvSpPr>
            <a:spLocks noGrp="1"/>
          </p:cNvSpPr>
          <p:nvPr>
            <p:ph type="dt" sz="half" idx="10"/>
          </p:nvPr>
        </p:nvSpPr>
        <p:spPr/>
        <p:txBody>
          <a:bodyPr/>
          <a:lstStyle/>
          <a:p>
            <a:fld id="{D1AB5DEA-FFDB-8B4C-80D3-3629F1D03E5F}" type="datetimeFigureOut">
              <a:rPr lang="it-IT" smtClean="0">
                <a:solidFill>
                  <a:prstClr val="black">
                    <a:tint val="75000"/>
                  </a:prstClr>
                </a:solidFill>
              </a:rPr>
              <a:pPr/>
              <a:t>14/07/2017</a:t>
            </a:fld>
            <a:endParaRPr lang="it-IT">
              <a:solidFill>
                <a:prstClr val="black">
                  <a:tint val="75000"/>
                </a:prstClr>
              </a:solidFill>
            </a:endParaRPr>
          </a:p>
        </p:txBody>
      </p:sp>
      <p:sp>
        <p:nvSpPr>
          <p:cNvPr id="5" name="Segnaposto piè di pagina 4"/>
          <p:cNvSpPr>
            <a:spLocks noGrp="1"/>
          </p:cNvSpPr>
          <p:nvPr>
            <p:ph type="ftr" sz="quarter" idx="11"/>
          </p:nvPr>
        </p:nvSpPr>
        <p:spPr/>
        <p:txBody>
          <a:bodyPr/>
          <a:lstStyle/>
          <a:p>
            <a:endParaRPr lang="it-IT">
              <a:solidFill>
                <a:prstClr val="black">
                  <a:tint val="75000"/>
                </a:prstClr>
              </a:solidFill>
            </a:endParaRPr>
          </a:p>
        </p:txBody>
      </p:sp>
      <p:sp>
        <p:nvSpPr>
          <p:cNvPr id="6" name="Segnaposto numero diapositiva 5"/>
          <p:cNvSpPr>
            <a:spLocks noGrp="1"/>
          </p:cNvSpPr>
          <p:nvPr>
            <p:ph type="sldNum" sz="quarter" idx="12"/>
          </p:nvPr>
        </p:nvSpPr>
        <p:spPr/>
        <p:txBody>
          <a:bodyPr/>
          <a:lstStyle/>
          <a:p>
            <a:fld id="{CC2AB1AE-95FE-9741-A3C1-088B0B2B9307}" type="slidenum">
              <a:rPr lang="it-IT" smtClean="0">
                <a:solidFill>
                  <a:prstClr val="black">
                    <a:tint val="75000"/>
                  </a:prstClr>
                </a:solidFill>
              </a:rPr>
              <a:pPr/>
              <a:t>‹N›</a:t>
            </a:fld>
            <a:endParaRPr lang="it-IT">
              <a:solidFill>
                <a:prstClr val="black">
                  <a:tint val="75000"/>
                </a:prstClr>
              </a:solidFill>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stile</a:t>
            </a:r>
            <a:endParaRPr lang="it-IT"/>
          </a:p>
        </p:txBody>
      </p:sp>
      <p:sp>
        <p:nvSpPr>
          <p:cNvPr id="3" name="Segnaposto contenuto 2"/>
          <p:cNvSpPr>
            <a:spLocks noGrp="1"/>
          </p:cNvSpPr>
          <p:nvPr>
            <p:ph idx="1"/>
          </p:nvPr>
        </p:nvSpPr>
        <p:spPr/>
        <p:txBody>
          <a:body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D1AB5DEA-FFDB-8B4C-80D3-3629F1D03E5F}" type="datetimeFigureOut">
              <a:rPr lang="it-IT" smtClean="0">
                <a:solidFill>
                  <a:prstClr val="black">
                    <a:tint val="75000"/>
                  </a:prstClr>
                </a:solidFill>
              </a:rPr>
              <a:pPr/>
              <a:t>14/07/2017</a:t>
            </a:fld>
            <a:endParaRPr lang="it-IT">
              <a:solidFill>
                <a:prstClr val="black">
                  <a:tint val="75000"/>
                </a:prstClr>
              </a:solidFill>
            </a:endParaRPr>
          </a:p>
        </p:txBody>
      </p:sp>
      <p:sp>
        <p:nvSpPr>
          <p:cNvPr id="5" name="Segnaposto piè di pagina 4"/>
          <p:cNvSpPr>
            <a:spLocks noGrp="1"/>
          </p:cNvSpPr>
          <p:nvPr>
            <p:ph type="ftr" sz="quarter" idx="11"/>
          </p:nvPr>
        </p:nvSpPr>
        <p:spPr/>
        <p:txBody>
          <a:bodyPr/>
          <a:lstStyle/>
          <a:p>
            <a:endParaRPr lang="it-IT">
              <a:solidFill>
                <a:prstClr val="black">
                  <a:tint val="75000"/>
                </a:prstClr>
              </a:solidFill>
            </a:endParaRPr>
          </a:p>
        </p:txBody>
      </p:sp>
      <p:sp>
        <p:nvSpPr>
          <p:cNvPr id="6" name="Segnaposto numero diapositiva 5"/>
          <p:cNvSpPr>
            <a:spLocks noGrp="1"/>
          </p:cNvSpPr>
          <p:nvPr>
            <p:ph type="sldNum" sz="quarter" idx="12"/>
          </p:nvPr>
        </p:nvSpPr>
        <p:spPr/>
        <p:txBody>
          <a:bodyPr/>
          <a:lstStyle/>
          <a:p>
            <a:fld id="{CC2AB1AE-95FE-9741-A3C1-088B0B2B9307}" type="slidenum">
              <a:rPr lang="it-IT" smtClean="0">
                <a:solidFill>
                  <a:prstClr val="black">
                    <a:tint val="75000"/>
                  </a:prstClr>
                </a:solidFill>
              </a:rPr>
              <a:pPr/>
              <a:t>‹N›</a:t>
            </a:fld>
            <a:endParaRPr lang="it-IT">
              <a:solidFill>
                <a:prstClr val="black">
                  <a:tint val="75000"/>
                </a:prstClr>
              </a:solidFill>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0"/>
            <a:ext cx="7772400" cy="1362075"/>
          </a:xfrm>
        </p:spPr>
        <p:txBody>
          <a:bodyPr anchor="t"/>
          <a:lstStyle>
            <a:lvl1pPr algn="l">
              <a:defRPr sz="4000" b="1" cap="all"/>
            </a:lvl1pPr>
          </a:lstStyle>
          <a:p>
            <a:r>
              <a:rPr lang="it-IT" smtClean="0"/>
              <a:t>Fare clic per modificare stile</a:t>
            </a:r>
            <a:endParaRPr lang="it-IT"/>
          </a:p>
        </p:txBody>
      </p:sp>
      <p:sp>
        <p:nvSpPr>
          <p:cNvPr id="3" name="Segnaposto testo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smtClean="0"/>
              <a:t>Fare clic per modificare gli stili del testo dello schema</a:t>
            </a:r>
          </a:p>
        </p:txBody>
      </p:sp>
      <p:sp>
        <p:nvSpPr>
          <p:cNvPr id="4" name="Segnaposto data 3"/>
          <p:cNvSpPr>
            <a:spLocks noGrp="1"/>
          </p:cNvSpPr>
          <p:nvPr>
            <p:ph type="dt" sz="half" idx="10"/>
          </p:nvPr>
        </p:nvSpPr>
        <p:spPr/>
        <p:txBody>
          <a:bodyPr/>
          <a:lstStyle/>
          <a:p>
            <a:fld id="{D1AB5DEA-FFDB-8B4C-80D3-3629F1D03E5F}" type="datetimeFigureOut">
              <a:rPr lang="it-IT" smtClean="0">
                <a:solidFill>
                  <a:prstClr val="black">
                    <a:tint val="75000"/>
                  </a:prstClr>
                </a:solidFill>
              </a:rPr>
              <a:pPr/>
              <a:t>14/07/2017</a:t>
            </a:fld>
            <a:endParaRPr lang="it-IT">
              <a:solidFill>
                <a:prstClr val="black">
                  <a:tint val="75000"/>
                </a:prstClr>
              </a:solidFill>
            </a:endParaRPr>
          </a:p>
        </p:txBody>
      </p:sp>
      <p:sp>
        <p:nvSpPr>
          <p:cNvPr id="5" name="Segnaposto piè di pagina 4"/>
          <p:cNvSpPr>
            <a:spLocks noGrp="1"/>
          </p:cNvSpPr>
          <p:nvPr>
            <p:ph type="ftr" sz="quarter" idx="11"/>
          </p:nvPr>
        </p:nvSpPr>
        <p:spPr/>
        <p:txBody>
          <a:bodyPr/>
          <a:lstStyle/>
          <a:p>
            <a:endParaRPr lang="it-IT">
              <a:solidFill>
                <a:prstClr val="black">
                  <a:tint val="75000"/>
                </a:prstClr>
              </a:solidFill>
            </a:endParaRPr>
          </a:p>
        </p:txBody>
      </p:sp>
      <p:sp>
        <p:nvSpPr>
          <p:cNvPr id="6" name="Segnaposto numero diapositiva 5"/>
          <p:cNvSpPr>
            <a:spLocks noGrp="1"/>
          </p:cNvSpPr>
          <p:nvPr>
            <p:ph type="sldNum" sz="quarter" idx="12"/>
          </p:nvPr>
        </p:nvSpPr>
        <p:spPr/>
        <p:txBody>
          <a:bodyPr/>
          <a:lstStyle/>
          <a:p>
            <a:fld id="{CC2AB1AE-95FE-9741-A3C1-088B0B2B9307}" type="slidenum">
              <a:rPr lang="it-IT" smtClean="0">
                <a:solidFill>
                  <a:prstClr val="black">
                    <a:tint val="75000"/>
                  </a:prstClr>
                </a:solidFill>
              </a:rPr>
              <a:pPr/>
              <a:t>‹N›</a:t>
            </a:fld>
            <a:endParaRPr lang="it-IT">
              <a:solidFill>
                <a:prstClr val="black">
                  <a:tint val="75000"/>
                </a:prstClr>
              </a:solidFill>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Contenuto 2">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stile</a:t>
            </a:r>
            <a:endParaRPr lang="it-IT"/>
          </a:p>
        </p:txBody>
      </p:sp>
      <p:sp>
        <p:nvSpPr>
          <p:cNvPr id="3" name="Segnaposto contenut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contenut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data 4"/>
          <p:cNvSpPr>
            <a:spLocks noGrp="1"/>
          </p:cNvSpPr>
          <p:nvPr>
            <p:ph type="dt" sz="half" idx="10"/>
          </p:nvPr>
        </p:nvSpPr>
        <p:spPr/>
        <p:txBody>
          <a:bodyPr/>
          <a:lstStyle/>
          <a:p>
            <a:fld id="{D1AB5DEA-FFDB-8B4C-80D3-3629F1D03E5F}" type="datetimeFigureOut">
              <a:rPr lang="it-IT" smtClean="0">
                <a:solidFill>
                  <a:prstClr val="black">
                    <a:tint val="75000"/>
                  </a:prstClr>
                </a:solidFill>
              </a:rPr>
              <a:pPr/>
              <a:t>14/07/2017</a:t>
            </a:fld>
            <a:endParaRPr lang="it-IT">
              <a:solidFill>
                <a:prstClr val="black">
                  <a:tint val="75000"/>
                </a:prstClr>
              </a:solidFill>
            </a:endParaRPr>
          </a:p>
        </p:txBody>
      </p:sp>
      <p:sp>
        <p:nvSpPr>
          <p:cNvPr id="6" name="Segnaposto piè di pagina 5"/>
          <p:cNvSpPr>
            <a:spLocks noGrp="1"/>
          </p:cNvSpPr>
          <p:nvPr>
            <p:ph type="ftr" sz="quarter" idx="11"/>
          </p:nvPr>
        </p:nvSpPr>
        <p:spPr/>
        <p:txBody>
          <a:bodyPr/>
          <a:lstStyle/>
          <a:p>
            <a:endParaRPr lang="it-IT">
              <a:solidFill>
                <a:prstClr val="black">
                  <a:tint val="75000"/>
                </a:prstClr>
              </a:solidFill>
            </a:endParaRPr>
          </a:p>
        </p:txBody>
      </p:sp>
      <p:sp>
        <p:nvSpPr>
          <p:cNvPr id="7" name="Segnaposto numero diapositiva 6"/>
          <p:cNvSpPr>
            <a:spLocks noGrp="1"/>
          </p:cNvSpPr>
          <p:nvPr>
            <p:ph type="sldNum" sz="quarter" idx="12"/>
          </p:nvPr>
        </p:nvSpPr>
        <p:spPr/>
        <p:txBody>
          <a:bodyPr/>
          <a:lstStyle/>
          <a:p>
            <a:fld id="{CC2AB1AE-95FE-9741-A3C1-088B0B2B9307}" type="slidenum">
              <a:rPr lang="it-IT" smtClean="0">
                <a:solidFill>
                  <a:prstClr val="black">
                    <a:tint val="75000"/>
                  </a:prstClr>
                </a:solidFill>
              </a:rPr>
              <a:pPr/>
              <a:t>‹N›</a:t>
            </a:fld>
            <a:endParaRPr lang="it-IT">
              <a:solidFill>
                <a:prstClr val="black">
                  <a:tint val="75000"/>
                </a:prstClr>
              </a:solidFill>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lvl1pPr>
              <a:defRPr/>
            </a:lvl1pPr>
          </a:lstStyle>
          <a:p>
            <a:r>
              <a:rPr lang="it-IT" smtClean="0"/>
              <a:t>Fare clic per modificare stile</a:t>
            </a:r>
            <a:endParaRPr lang="it-IT"/>
          </a:p>
        </p:txBody>
      </p:sp>
      <p:sp>
        <p:nvSpPr>
          <p:cNvPr id="3" name="Segnaposto tes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gli stili del testo dello schema</a:t>
            </a:r>
          </a:p>
        </p:txBody>
      </p:sp>
      <p:sp>
        <p:nvSpPr>
          <p:cNvPr id="4" name="Segnaposto contenut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tes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gli stili del testo dello schema</a:t>
            </a:r>
          </a:p>
        </p:txBody>
      </p:sp>
      <p:sp>
        <p:nvSpPr>
          <p:cNvPr id="6" name="Segnaposto contenut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7" name="Segnaposto data 6"/>
          <p:cNvSpPr>
            <a:spLocks noGrp="1"/>
          </p:cNvSpPr>
          <p:nvPr>
            <p:ph type="dt" sz="half" idx="10"/>
          </p:nvPr>
        </p:nvSpPr>
        <p:spPr/>
        <p:txBody>
          <a:bodyPr/>
          <a:lstStyle/>
          <a:p>
            <a:fld id="{D1AB5DEA-FFDB-8B4C-80D3-3629F1D03E5F}" type="datetimeFigureOut">
              <a:rPr lang="it-IT" smtClean="0">
                <a:solidFill>
                  <a:prstClr val="black">
                    <a:tint val="75000"/>
                  </a:prstClr>
                </a:solidFill>
              </a:rPr>
              <a:pPr/>
              <a:t>14/07/2017</a:t>
            </a:fld>
            <a:endParaRPr lang="it-IT">
              <a:solidFill>
                <a:prstClr val="black">
                  <a:tint val="75000"/>
                </a:prstClr>
              </a:solidFill>
            </a:endParaRPr>
          </a:p>
        </p:txBody>
      </p:sp>
      <p:sp>
        <p:nvSpPr>
          <p:cNvPr id="8" name="Segnaposto piè di pagina 7"/>
          <p:cNvSpPr>
            <a:spLocks noGrp="1"/>
          </p:cNvSpPr>
          <p:nvPr>
            <p:ph type="ftr" sz="quarter" idx="11"/>
          </p:nvPr>
        </p:nvSpPr>
        <p:spPr/>
        <p:txBody>
          <a:bodyPr/>
          <a:lstStyle/>
          <a:p>
            <a:endParaRPr lang="it-IT">
              <a:solidFill>
                <a:prstClr val="black">
                  <a:tint val="75000"/>
                </a:prstClr>
              </a:solidFill>
            </a:endParaRPr>
          </a:p>
        </p:txBody>
      </p:sp>
      <p:sp>
        <p:nvSpPr>
          <p:cNvPr id="9" name="Segnaposto numero diapositiva 8"/>
          <p:cNvSpPr>
            <a:spLocks noGrp="1"/>
          </p:cNvSpPr>
          <p:nvPr>
            <p:ph type="sldNum" sz="quarter" idx="12"/>
          </p:nvPr>
        </p:nvSpPr>
        <p:spPr/>
        <p:txBody>
          <a:bodyPr/>
          <a:lstStyle/>
          <a:p>
            <a:fld id="{CC2AB1AE-95FE-9741-A3C1-088B0B2B9307}" type="slidenum">
              <a:rPr lang="it-IT" smtClean="0">
                <a:solidFill>
                  <a:prstClr val="black">
                    <a:tint val="75000"/>
                  </a:prstClr>
                </a:solidFill>
              </a:rPr>
              <a:pPr/>
              <a:t>‹N›</a:t>
            </a:fld>
            <a:endParaRPr lang="it-IT">
              <a:solidFill>
                <a:prstClr val="black">
                  <a:tint val="75000"/>
                </a:prstClr>
              </a:solidFill>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stile</a:t>
            </a:r>
            <a:endParaRPr lang="it-IT"/>
          </a:p>
        </p:txBody>
      </p:sp>
      <p:sp>
        <p:nvSpPr>
          <p:cNvPr id="3" name="Segnaposto data 2"/>
          <p:cNvSpPr>
            <a:spLocks noGrp="1"/>
          </p:cNvSpPr>
          <p:nvPr>
            <p:ph type="dt" sz="half" idx="10"/>
          </p:nvPr>
        </p:nvSpPr>
        <p:spPr/>
        <p:txBody>
          <a:bodyPr/>
          <a:lstStyle/>
          <a:p>
            <a:fld id="{D1AB5DEA-FFDB-8B4C-80D3-3629F1D03E5F}" type="datetimeFigureOut">
              <a:rPr lang="it-IT" smtClean="0">
                <a:solidFill>
                  <a:prstClr val="black">
                    <a:tint val="75000"/>
                  </a:prstClr>
                </a:solidFill>
              </a:rPr>
              <a:pPr/>
              <a:t>14/07/2017</a:t>
            </a:fld>
            <a:endParaRPr lang="it-IT">
              <a:solidFill>
                <a:prstClr val="black">
                  <a:tint val="75000"/>
                </a:prstClr>
              </a:solidFill>
            </a:endParaRPr>
          </a:p>
        </p:txBody>
      </p:sp>
      <p:sp>
        <p:nvSpPr>
          <p:cNvPr id="4" name="Segnaposto piè di pagina 3"/>
          <p:cNvSpPr>
            <a:spLocks noGrp="1"/>
          </p:cNvSpPr>
          <p:nvPr>
            <p:ph type="ftr" sz="quarter" idx="11"/>
          </p:nvPr>
        </p:nvSpPr>
        <p:spPr/>
        <p:txBody>
          <a:bodyPr/>
          <a:lstStyle/>
          <a:p>
            <a:endParaRPr lang="it-IT">
              <a:solidFill>
                <a:prstClr val="black">
                  <a:tint val="75000"/>
                </a:prstClr>
              </a:solidFill>
            </a:endParaRPr>
          </a:p>
        </p:txBody>
      </p:sp>
      <p:sp>
        <p:nvSpPr>
          <p:cNvPr id="5" name="Segnaposto numero diapositiva 4"/>
          <p:cNvSpPr>
            <a:spLocks noGrp="1"/>
          </p:cNvSpPr>
          <p:nvPr>
            <p:ph type="sldNum" sz="quarter" idx="12"/>
          </p:nvPr>
        </p:nvSpPr>
        <p:spPr/>
        <p:txBody>
          <a:bodyPr/>
          <a:lstStyle/>
          <a:p>
            <a:fld id="{CC2AB1AE-95FE-9741-A3C1-088B0B2B9307}" type="slidenum">
              <a:rPr lang="it-IT" smtClean="0">
                <a:solidFill>
                  <a:prstClr val="black">
                    <a:tint val="75000"/>
                  </a:prstClr>
                </a:solidFill>
              </a:rPr>
              <a:pPr/>
              <a:t>‹N›</a:t>
            </a:fld>
            <a:endParaRPr lang="it-IT">
              <a:solidFill>
                <a:prstClr val="black">
                  <a:tint val="75000"/>
                </a:prstClr>
              </a:solidFill>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Vuoto">
    <p:spTree>
      <p:nvGrpSpPr>
        <p:cNvPr id="1" name=""/>
        <p:cNvGrpSpPr/>
        <p:nvPr/>
      </p:nvGrpSpPr>
      <p:grpSpPr>
        <a:xfrm>
          <a:off x="0" y="0"/>
          <a:ext cx="0" cy="0"/>
          <a:chOff x="0" y="0"/>
          <a:chExt cx="0" cy="0"/>
        </a:xfrm>
      </p:grpSpPr>
      <p:sp>
        <p:nvSpPr>
          <p:cNvPr id="2" name="Segnaposto data 1"/>
          <p:cNvSpPr>
            <a:spLocks noGrp="1"/>
          </p:cNvSpPr>
          <p:nvPr>
            <p:ph type="dt" sz="half" idx="10"/>
          </p:nvPr>
        </p:nvSpPr>
        <p:spPr/>
        <p:txBody>
          <a:bodyPr/>
          <a:lstStyle/>
          <a:p>
            <a:fld id="{D1AB5DEA-FFDB-8B4C-80D3-3629F1D03E5F}" type="datetimeFigureOut">
              <a:rPr lang="it-IT" smtClean="0">
                <a:solidFill>
                  <a:prstClr val="black">
                    <a:tint val="75000"/>
                  </a:prstClr>
                </a:solidFill>
              </a:rPr>
              <a:pPr/>
              <a:t>14/07/2017</a:t>
            </a:fld>
            <a:endParaRPr lang="it-IT">
              <a:solidFill>
                <a:prstClr val="black">
                  <a:tint val="75000"/>
                </a:prstClr>
              </a:solidFill>
            </a:endParaRPr>
          </a:p>
        </p:txBody>
      </p:sp>
      <p:sp>
        <p:nvSpPr>
          <p:cNvPr id="3" name="Segnaposto piè di pagina 2"/>
          <p:cNvSpPr>
            <a:spLocks noGrp="1"/>
          </p:cNvSpPr>
          <p:nvPr>
            <p:ph type="ftr" sz="quarter" idx="11"/>
          </p:nvPr>
        </p:nvSpPr>
        <p:spPr/>
        <p:txBody>
          <a:bodyPr/>
          <a:lstStyle/>
          <a:p>
            <a:endParaRPr lang="it-IT">
              <a:solidFill>
                <a:prstClr val="black">
                  <a:tint val="75000"/>
                </a:prstClr>
              </a:solidFill>
            </a:endParaRPr>
          </a:p>
        </p:txBody>
      </p:sp>
      <p:sp>
        <p:nvSpPr>
          <p:cNvPr id="4" name="Segnaposto numero diapositiva 3"/>
          <p:cNvSpPr>
            <a:spLocks noGrp="1"/>
          </p:cNvSpPr>
          <p:nvPr>
            <p:ph type="sldNum" sz="quarter" idx="12"/>
          </p:nvPr>
        </p:nvSpPr>
        <p:spPr/>
        <p:txBody>
          <a:bodyPr/>
          <a:lstStyle/>
          <a:p>
            <a:fld id="{CC2AB1AE-95FE-9741-A3C1-088B0B2B9307}" type="slidenum">
              <a:rPr lang="it-IT" smtClean="0">
                <a:solidFill>
                  <a:prstClr val="black">
                    <a:tint val="75000"/>
                  </a:prstClr>
                </a:solidFill>
              </a:rPr>
              <a:pPr/>
              <a:t>‹N›</a:t>
            </a:fld>
            <a:endParaRPr lang="it-IT">
              <a:solidFill>
                <a:prstClr val="black">
                  <a:tint val="75000"/>
                </a:prstClr>
              </a:solidFill>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3008313" cy="1162050"/>
          </a:xfrm>
        </p:spPr>
        <p:txBody>
          <a:bodyPr anchor="b"/>
          <a:lstStyle>
            <a:lvl1pPr algn="l">
              <a:defRPr sz="2000" b="1"/>
            </a:lvl1pPr>
          </a:lstStyle>
          <a:p>
            <a:r>
              <a:rPr lang="it-IT" smtClean="0"/>
              <a:t>Fare clic per modificare stile</a:t>
            </a:r>
            <a:endParaRPr lang="it-IT"/>
          </a:p>
        </p:txBody>
      </p:sp>
      <p:sp>
        <p:nvSpPr>
          <p:cNvPr id="3" name="Segnaposto contenut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tes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gli stili del testo dello schema</a:t>
            </a:r>
          </a:p>
        </p:txBody>
      </p:sp>
      <p:sp>
        <p:nvSpPr>
          <p:cNvPr id="5" name="Segnaposto data 4"/>
          <p:cNvSpPr>
            <a:spLocks noGrp="1"/>
          </p:cNvSpPr>
          <p:nvPr>
            <p:ph type="dt" sz="half" idx="10"/>
          </p:nvPr>
        </p:nvSpPr>
        <p:spPr/>
        <p:txBody>
          <a:bodyPr/>
          <a:lstStyle/>
          <a:p>
            <a:fld id="{D1AB5DEA-FFDB-8B4C-80D3-3629F1D03E5F}" type="datetimeFigureOut">
              <a:rPr lang="it-IT" smtClean="0">
                <a:solidFill>
                  <a:prstClr val="black">
                    <a:tint val="75000"/>
                  </a:prstClr>
                </a:solidFill>
              </a:rPr>
              <a:pPr/>
              <a:t>14/07/2017</a:t>
            </a:fld>
            <a:endParaRPr lang="it-IT">
              <a:solidFill>
                <a:prstClr val="black">
                  <a:tint val="75000"/>
                </a:prstClr>
              </a:solidFill>
            </a:endParaRPr>
          </a:p>
        </p:txBody>
      </p:sp>
      <p:sp>
        <p:nvSpPr>
          <p:cNvPr id="6" name="Segnaposto piè di pagina 5"/>
          <p:cNvSpPr>
            <a:spLocks noGrp="1"/>
          </p:cNvSpPr>
          <p:nvPr>
            <p:ph type="ftr" sz="quarter" idx="11"/>
          </p:nvPr>
        </p:nvSpPr>
        <p:spPr/>
        <p:txBody>
          <a:bodyPr/>
          <a:lstStyle/>
          <a:p>
            <a:endParaRPr lang="it-IT">
              <a:solidFill>
                <a:prstClr val="black">
                  <a:tint val="75000"/>
                </a:prstClr>
              </a:solidFill>
            </a:endParaRPr>
          </a:p>
        </p:txBody>
      </p:sp>
      <p:sp>
        <p:nvSpPr>
          <p:cNvPr id="7" name="Segnaposto numero diapositiva 6"/>
          <p:cNvSpPr>
            <a:spLocks noGrp="1"/>
          </p:cNvSpPr>
          <p:nvPr>
            <p:ph type="sldNum" sz="quarter" idx="12"/>
          </p:nvPr>
        </p:nvSpPr>
        <p:spPr/>
        <p:txBody>
          <a:bodyPr/>
          <a:lstStyle/>
          <a:p>
            <a:fld id="{CC2AB1AE-95FE-9741-A3C1-088B0B2B9307}" type="slidenum">
              <a:rPr lang="it-IT" smtClean="0">
                <a:solidFill>
                  <a:prstClr val="black">
                    <a:tint val="75000"/>
                  </a:prstClr>
                </a:solidFill>
              </a:rPr>
              <a:pPr/>
              <a:t>‹N›</a:t>
            </a:fld>
            <a:endParaRPr lang="it-IT">
              <a:solidFill>
                <a:prstClr val="black">
                  <a:tint val="75000"/>
                </a:prstClr>
              </a:solidFil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stile</a:t>
            </a:r>
            <a:endParaRPr lang="it-IT"/>
          </a:p>
        </p:txBody>
      </p:sp>
      <p:sp>
        <p:nvSpPr>
          <p:cNvPr id="3" name="Segnaposto contenuto 2"/>
          <p:cNvSpPr>
            <a:spLocks noGrp="1"/>
          </p:cNvSpPr>
          <p:nvPr>
            <p:ph idx="1"/>
          </p:nvPr>
        </p:nvSpPr>
        <p:spPr/>
        <p:txBody>
          <a:body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D1AB5DEA-FFDB-8B4C-80D3-3629F1D03E5F}" type="datetimeFigureOut">
              <a:rPr lang="it-IT" smtClean="0">
                <a:solidFill>
                  <a:prstClr val="black">
                    <a:tint val="75000"/>
                  </a:prstClr>
                </a:solidFill>
              </a:rPr>
              <a:pPr/>
              <a:t>14/07/2017</a:t>
            </a:fld>
            <a:endParaRPr lang="it-IT">
              <a:solidFill>
                <a:prstClr val="black">
                  <a:tint val="75000"/>
                </a:prstClr>
              </a:solidFill>
            </a:endParaRPr>
          </a:p>
        </p:txBody>
      </p:sp>
      <p:sp>
        <p:nvSpPr>
          <p:cNvPr id="5" name="Segnaposto piè di pagina 4"/>
          <p:cNvSpPr>
            <a:spLocks noGrp="1"/>
          </p:cNvSpPr>
          <p:nvPr>
            <p:ph type="ftr" sz="quarter" idx="11"/>
          </p:nvPr>
        </p:nvSpPr>
        <p:spPr/>
        <p:txBody>
          <a:bodyPr/>
          <a:lstStyle/>
          <a:p>
            <a:endParaRPr lang="it-IT">
              <a:solidFill>
                <a:prstClr val="black">
                  <a:tint val="75000"/>
                </a:prstClr>
              </a:solidFill>
            </a:endParaRPr>
          </a:p>
        </p:txBody>
      </p:sp>
      <p:sp>
        <p:nvSpPr>
          <p:cNvPr id="6" name="Segnaposto numero diapositiva 5"/>
          <p:cNvSpPr>
            <a:spLocks noGrp="1"/>
          </p:cNvSpPr>
          <p:nvPr>
            <p:ph type="sldNum" sz="quarter" idx="12"/>
          </p:nvPr>
        </p:nvSpPr>
        <p:spPr/>
        <p:txBody>
          <a:bodyPr/>
          <a:lstStyle/>
          <a:p>
            <a:fld id="{CC2AB1AE-95FE-9741-A3C1-088B0B2B9307}" type="slidenum">
              <a:rPr lang="it-IT" smtClean="0">
                <a:solidFill>
                  <a:prstClr val="black">
                    <a:tint val="75000"/>
                  </a:prstClr>
                </a:solidFill>
              </a:rPr>
              <a:pPr/>
              <a:t>‹N›</a:t>
            </a:fld>
            <a:endParaRPr lang="it-IT">
              <a:solidFill>
                <a:prstClr val="black">
                  <a:tint val="75000"/>
                </a:prstClr>
              </a:solidFill>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p:spPr>
        <p:txBody>
          <a:bodyPr anchor="b"/>
          <a:lstStyle>
            <a:lvl1pPr algn="l">
              <a:defRPr sz="2000" b="1"/>
            </a:lvl1pPr>
          </a:lstStyle>
          <a:p>
            <a:r>
              <a:rPr lang="it-IT" smtClean="0"/>
              <a:t>Fare clic per modificare stile</a:t>
            </a:r>
            <a:endParaRPr lang="it-IT"/>
          </a:p>
        </p:txBody>
      </p:sp>
      <p:sp>
        <p:nvSpPr>
          <p:cNvPr id="3" name="Segnaposto immagin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gli stili del testo dello schema</a:t>
            </a:r>
          </a:p>
        </p:txBody>
      </p:sp>
      <p:sp>
        <p:nvSpPr>
          <p:cNvPr id="5" name="Segnaposto data 4"/>
          <p:cNvSpPr>
            <a:spLocks noGrp="1"/>
          </p:cNvSpPr>
          <p:nvPr>
            <p:ph type="dt" sz="half" idx="10"/>
          </p:nvPr>
        </p:nvSpPr>
        <p:spPr/>
        <p:txBody>
          <a:bodyPr/>
          <a:lstStyle/>
          <a:p>
            <a:fld id="{D1AB5DEA-FFDB-8B4C-80D3-3629F1D03E5F}" type="datetimeFigureOut">
              <a:rPr lang="it-IT" smtClean="0">
                <a:solidFill>
                  <a:prstClr val="black">
                    <a:tint val="75000"/>
                  </a:prstClr>
                </a:solidFill>
              </a:rPr>
              <a:pPr/>
              <a:t>14/07/2017</a:t>
            </a:fld>
            <a:endParaRPr lang="it-IT">
              <a:solidFill>
                <a:prstClr val="black">
                  <a:tint val="75000"/>
                </a:prstClr>
              </a:solidFill>
            </a:endParaRPr>
          </a:p>
        </p:txBody>
      </p:sp>
      <p:sp>
        <p:nvSpPr>
          <p:cNvPr id="6" name="Segnaposto piè di pagina 5"/>
          <p:cNvSpPr>
            <a:spLocks noGrp="1"/>
          </p:cNvSpPr>
          <p:nvPr>
            <p:ph type="ftr" sz="quarter" idx="11"/>
          </p:nvPr>
        </p:nvSpPr>
        <p:spPr/>
        <p:txBody>
          <a:bodyPr/>
          <a:lstStyle/>
          <a:p>
            <a:endParaRPr lang="it-IT">
              <a:solidFill>
                <a:prstClr val="black">
                  <a:tint val="75000"/>
                </a:prstClr>
              </a:solidFill>
            </a:endParaRPr>
          </a:p>
        </p:txBody>
      </p:sp>
      <p:sp>
        <p:nvSpPr>
          <p:cNvPr id="7" name="Segnaposto numero diapositiva 6"/>
          <p:cNvSpPr>
            <a:spLocks noGrp="1"/>
          </p:cNvSpPr>
          <p:nvPr>
            <p:ph type="sldNum" sz="quarter" idx="12"/>
          </p:nvPr>
        </p:nvSpPr>
        <p:spPr/>
        <p:txBody>
          <a:bodyPr/>
          <a:lstStyle/>
          <a:p>
            <a:fld id="{CC2AB1AE-95FE-9741-A3C1-088B0B2B9307}" type="slidenum">
              <a:rPr lang="it-IT" smtClean="0">
                <a:solidFill>
                  <a:prstClr val="black">
                    <a:tint val="75000"/>
                  </a:prstClr>
                </a:solidFill>
              </a:rPr>
              <a:pPr/>
              <a:t>‹N›</a:t>
            </a:fld>
            <a:endParaRPr lang="it-IT">
              <a:solidFill>
                <a:prstClr val="black">
                  <a:tint val="75000"/>
                </a:prstClr>
              </a:solidFill>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stile</a:t>
            </a:r>
            <a:endParaRPr lang="it-IT"/>
          </a:p>
        </p:txBody>
      </p:sp>
      <p:sp>
        <p:nvSpPr>
          <p:cNvPr id="3" name="Segnaposto testo verticale 2"/>
          <p:cNvSpPr>
            <a:spLocks noGrp="1"/>
          </p:cNvSpPr>
          <p:nvPr>
            <p:ph type="body" orient="vert" idx="1"/>
          </p:nvPr>
        </p:nvSpPr>
        <p:spPr/>
        <p:txBody>
          <a:bodyPr vert="eaVert"/>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D1AB5DEA-FFDB-8B4C-80D3-3629F1D03E5F}" type="datetimeFigureOut">
              <a:rPr lang="it-IT" smtClean="0">
                <a:solidFill>
                  <a:prstClr val="black">
                    <a:tint val="75000"/>
                  </a:prstClr>
                </a:solidFill>
              </a:rPr>
              <a:pPr/>
              <a:t>14/07/2017</a:t>
            </a:fld>
            <a:endParaRPr lang="it-IT">
              <a:solidFill>
                <a:prstClr val="black">
                  <a:tint val="75000"/>
                </a:prstClr>
              </a:solidFill>
            </a:endParaRPr>
          </a:p>
        </p:txBody>
      </p:sp>
      <p:sp>
        <p:nvSpPr>
          <p:cNvPr id="5" name="Segnaposto piè di pagina 4"/>
          <p:cNvSpPr>
            <a:spLocks noGrp="1"/>
          </p:cNvSpPr>
          <p:nvPr>
            <p:ph type="ftr" sz="quarter" idx="11"/>
          </p:nvPr>
        </p:nvSpPr>
        <p:spPr/>
        <p:txBody>
          <a:bodyPr/>
          <a:lstStyle/>
          <a:p>
            <a:endParaRPr lang="it-IT">
              <a:solidFill>
                <a:prstClr val="black">
                  <a:tint val="75000"/>
                </a:prstClr>
              </a:solidFill>
            </a:endParaRPr>
          </a:p>
        </p:txBody>
      </p:sp>
      <p:sp>
        <p:nvSpPr>
          <p:cNvPr id="6" name="Segnaposto numero diapositiva 5"/>
          <p:cNvSpPr>
            <a:spLocks noGrp="1"/>
          </p:cNvSpPr>
          <p:nvPr>
            <p:ph type="sldNum" sz="quarter" idx="12"/>
          </p:nvPr>
        </p:nvSpPr>
        <p:spPr/>
        <p:txBody>
          <a:bodyPr/>
          <a:lstStyle/>
          <a:p>
            <a:fld id="{CC2AB1AE-95FE-9741-A3C1-088B0B2B9307}" type="slidenum">
              <a:rPr lang="it-IT" smtClean="0">
                <a:solidFill>
                  <a:prstClr val="black">
                    <a:tint val="75000"/>
                  </a:prstClr>
                </a:solidFill>
              </a:rPr>
              <a:pPr/>
              <a:t>‹N›</a:t>
            </a:fld>
            <a:endParaRPr lang="it-IT">
              <a:solidFill>
                <a:prstClr val="black">
                  <a:tint val="75000"/>
                </a:prstClr>
              </a:solidFill>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itolo verticale e testo">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629400" y="274638"/>
            <a:ext cx="2057400" cy="5851525"/>
          </a:xfrm>
        </p:spPr>
        <p:txBody>
          <a:bodyPr vert="eaVert"/>
          <a:lstStyle/>
          <a:p>
            <a:r>
              <a:rPr lang="it-IT" smtClean="0"/>
              <a:t>Fare clic per modificare stile</a:t>
            </a:r>
            <a:endParaRPr lang="it-IT"/>
          </a:p>
        </p:txBody>
      </p:sp>
      <p:sp>
        <p:nvSpPr>
          <p:cNvPr id="3" name="Segnaposto testo verticale 2"/>
          <p:cNvSpPr>
            <a:spLocks noGrp="1"/>
          </p:cNvSpPr>
          <p:nvPr>
            <p:ph type="body" orient="vert" idx="1"/>
          </p:nvPr>
        </p:nvSpPr>
        <p:spPr>
          <a:xfrm>
            <a:off x="457200" y="274638"/>
            <a:ext cx="6019800" cy="5851525"/>
          </a:xfrm>
        </p:spPr>
        <p:txBody>
          <a:bodyPr vert="eaVert"/>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D1AB5DEA-FFDB-8B4C-80D3-3629F1D03E5F}" type="datetimeFigureOut">
              <a:rPr lang="it-IT" smtClean="0">
                <a:solidFill>
                  <a:prstClr val="black">
                    <a:tint val="75000"/>
                  </a:prstClr>
                </a:solidFill>
              </a:rPr>
              <a:pPr/>
              <a:t>14/07/2017</a:t>
            </a:fld>
            <a:endParaRPr lang="it-IT">
              <a:solidFill>
                <a:prstClr val="black">
                  <a:tint val="75000"/>
                </a:prstClr>
              </a:solidFill>
            </a:endParaRPr>
          </a:p>
        </p:txBody>
      </p:sp>
      <p:sp>
        <p:nvSpPr>
          <p:cNvPr id="5" name="Segnaposto piè di pagina 4"/>
          <p:cNvSpPr>
            <a:spLocks noGrp="1"/>
          </p:cNvSpPr>
          <p:nvPr>
            <p:ph type="ftr" sz="quarter" idx="11"/>
          </p:nvPr>
        </p:nvSpPr>
        <p:spPr/>
        <p:txBody>
          <a:bodyPr/>
          <a:lstStyle/>
          <a:p>
            <a:endParaRPr lang="it-IT">
              <a:solidFill>
                <a:prstClr val="black">
                  <a:tint val="75000"/>
                </a:prstClr>
              </a:solidFill>
            </a:endParaRPr>
          </a:p>
        </p:txBody>
      </p:sp>
      <p:sp>
        <p:nvSpPr>
          <p:cNvPr id="6" name="Segnaposto numero diapositiva 5"/>
          <p:cNvSpPr>
            <a:spLocks noGrp="1"/>
          </p:cNvSpPr>
          <p:nvPr>
            <p:ph type="sldNum" sz="quarter" idx="12"/>
          </p:nvPr>
        </p:nvSpPr>
        <p:spPr/>
        <p:txBody>
          <a:bodyPr/>
          <a:lstStyle/>
          <a:p>
            <a:fld id="{CC2AB1AE-95FE-9741-A3C1-088B0B2B9307}" type="slidenum">
              <a:rPr lang="it-IT" smtClean="0">
                <a:solidFill>
                  <a:prstClr val="black">
                    <a:tint val="75000"/>
                  </a:prstClr>
                </a:solidFill>
              </a:rPr>
              <a:pPr/>
              <a:t>‹N›</a:t>
            </a:fld>
            <a:endParaRPr lang="it-IT">
              <a:solidFill>
                <a:prstClr val="black">
                  <a:tint val="75000"/>
                </a:prstClr>
              </a:solidFil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0"/>
            <a:ext cx="7772400" cy="1362075"/>
          </a:xfrm>
        </p:spPr>
        <p:txBody>
          <a:bodyPr anchor="t"/>
          <a:lstStyle>
            <a:lvl1pPr algn="l">
              <a:defRPr sz="4000" b="1" cap="all"/>
            </a:lvl1pPr>
          </a:lstStyle>
          <a:p>
            <a:r>
              <a:rPr lang="it-IT" smtClean="0"/>
              <a:t>Fare clic per modificare stile</a:t>
            </a:r>
            <a:endParaRPr lang="it-IT"/>
          </a:p>
        </p:txBody>
      </p:sp>
      <p:sp>
        <p:nvSpPr>
          <p:cNvPr id="3" name="Segnaposto testo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smtClean="0"/>
              <a:t>Fare clic per modificare gli stili del testo dello schema</a:t>
            </a:r>
          </a:p>
        </p:txBody>
      </p:sp>
      <p:sp>
        <p:nvSpPr>
          <p:cNvPr id="4" name="Segnaposto data 3"/>
          <p:cNvSpPr>
            <a:spLocks noGrp="1"/>
          </p:cNvSpPr>
          <p:nvPr>
            <p:ph type="dt" sz="half" idx="10"/>
          </p:nvPr>
        </p:nvSpPr>
        <p:spPr/>
        <p:txBody>
          <a:bodyPr/>
          <a:lstStyle/>
          <a:p>
            <a:fld id="{D1AB5DEA-FFDB-8B4C-80D3-3629F1D03E5F}" type="datetimeFigureOut">
              <a:rPr lang="it-IT" smtClean="0">
                <a:solidFill>
                  <a:prstClr val="black">
                    <a:tint val="75000"/>
                  </a:prstClr>
                </a:solidFill>
              </a:rPr>
              <a:pPr/>
              <a:t>14/07/2017</a:t>
            </a:fld>
            <a:endParaRPr lang="it-IT">
              <a:solidFill>
                <a:prstClr val="black">
                  <a:tint val="75000"/>
                </a:prstClr>
              </a:solidFill>
            </a:endParaRPr>
          </a:p>
        </p:txBody>
      </p:sp>
      <p:sp>
        <p:nvSpPr>
          <p:cNvPr id="5" name="Segnaposto piè di pagina 4"/>
          <p:cNvSpPr>
            <a:spLocks noGrp="1"/>
          </p:cNvSpPr>
          <p:nvPr>
            <p:ph type="ftr" sz="quarter" idx="11"/>
          </p:nvPr>
        </p:nvSpPr>
        <p:spPr/>
        <p:txBody>
          <a:bodyPr/>
          <a:lstStyle/>
          <a:p>
            <a:endParaRPr lang="it-IT">
              <a:solidFill>
                <a:prstClr val="black">
                  <a:tint val="75000"/>
                </a:prstClr>
              </a:solidFill>
            </a:endParaRPr>
          </a:p>
        </p:txBody>
      </p:sp>
      <p:sp>
        <p:nvSpPr>
          <p:cNvPr id="6" name="Segnaposto numero diapositiva 5"/>
          <p:cNvSpPr>
            <a:spLocks noGrp="1"/>
          </p:cNvSpPr>
          <p:nvPr>
            <p:ph type="sldNum" sz="quarter" idx="12"/>
          </p:nvPr>
        </p:nvSpPr>
        <p:spPr/>
        <p:txBody>
          <a:bodyPr/>
          <a:lstStyle/>
          <a:p>
            <a:fld id="{CC2AB1AE-95FE-9741-A3C1-088B0B2B9307}" type="slidenum">
              <a:rPr lang="it-IT" smtClean="0">
                <a:solidFill>
                  <a:prstClr val="black">
                    <a:tint val="75000"/>
                  </a:prstClr>
                </a:solidFill>
              </a:rPr>
              <a:pPr/>
              <a:t>‹N›</a:t>
            </a:fld>
            <a:endParaRPr lang="it-IT">
              <a:solidFill>
                <a:prstClr val="black">
                  <a:tint val="75000"/>
                </a:prstClr>
              </a:solidFill>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Contenuto 2">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stile</a:t>
            </a:r>
            <a:endParaRPr lang="it-IT"/>
          </a:p>
        </p:txBody>
      </p:sp>
      <p:sp>
        <p:nvSpPr>
          <p:cNvPr id="3" name="Segnaposto contenut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contenut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data 4"/>
          <p:cNvSpPr>
            <a:spLocks noGrp="1"/>
          </p:cNvSpPr>
          <p:nvPr>
            <p:ph type="dt" sz="half" idx="10"/>
          </p:nvPr>
        </p:nvSpPr>
        <p:spPr/>
        <p:txBody>
          <a:bodyPr/>
          <a:lstStyle/>
          <a:p>
            <a:fld id="{D1AB5DEA-FFDB-8B4C-80D3-3629F1D03E5F}" type="datetimeFigureOut">
              <a:rPr lang="it-IT" smtClean="0">
                <a:solidFill>
                  <a:prstClr val="black">
                    <a:tint val="75000"/>
                  </a:prstClr>
                </a:solidFill>
              </a:rPr>
              <a:pPr/>
              <a:t>14/07/2017</a:t>
            </a:fld>
            <a:endParaRPr lang="it-IT">
              <a:solidFill>
                <a:prstClr val="black">
                  <a:tint val="75000"/>
                </a:prstClr>
              </a:solidFill>
            </a:endParaRPr>
          </a:p>
        </p:txBody>
      </p:sp>
      <p:sp>
        <p:nvSpPr>
          <p:cNvPr id="6" name="Segnaposto piè di pagina 5"/>
          <p:cNvSpPr>
            <a:spLocks noGrp="1"/>
          </p:cNvSpPr>
          <p:nvPr>
            <p:ph type="ftr" sz="quarter" idx="11"/>
          </p:nvPr>
        </p:nvSpPr>
        <p:spPr/>
        <p:txBody>
          <a:bodyPr/>
          <a:lstStyle/>
          <a:p>
            <a:endParaRPr lang="it-IT">
              <a:solidFill>
                <a:prstClr val="black">
                  <a:tint val="75000"/>
                </a:prstClr>
              </a:solidFill>
            </a:endParaRPr>
          </a:p>
        </p:txBody>
      </p:sp>
      <p:sp>
        <p:nvSpPr>
          <p:cNvPr id="7" name="Segnaposto numero diapositiva 6"/>
          <p:cNvSpPr>
            <a:spLocks noGrp="1"/>
          </p:cNvSpPr>
          <p:nvPr>
            <p:ph type="sldNum" sz="quarter" idx="12"/>
          </p:nvPr>
        </p:nvSpPr>
        <p:spPr/>
        <p:txBody>
          <a:bodyPr/>
          <a:lstStyle/>
          <a:p>
            <a:fld id="{CC2AB1AE-95FE-9741-A3C1-088B0B2B9307}" type="slidenum">
              <a:rPr lang="it-IT" smtClean="0">
                <a:solidFill>
                  <a:prstClr val="black">
                    <a:tint val="75000"/>
                  </a:prstClr>
                </a:solidFill>
              </a:rPr>
              <a:pPr/>
              <a:t>‹N›</a:t>
            </a:fld>
            <a:endParaRPr lang="it-IT">
              <a:solidFill>
                <a:prstClr val="black">
                  <a:tint val="75000"/>
                </a:prstClr>
              </a:solidFill>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lvl1pPr>
              <a:defRPr/>
            </a:lvl1pPr>
          </a:lstStyle>
          <a:p>
            <a:r>
              <a:rPr lang="it-IT" smtClean="0"/>
              <a:t>Fare clic per modificare stile</a:t>
            </a:r>
            <a:endParaRPr lang="it-IT"/>
          </a:p>
        </p:txBody>
      </p:sp>
      <p:sp>
        <p:nvSpPr>
          <p:cNvPr id="3" name="Segnaposto tes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gli stili del testo dello schema</a:t>
            </a:r>
          </a:p>
        </p:txBody>
      </p:sp>
      <p:sp>
        <p:nvSpPr>
          <p:cNvPr id="4" name="Segnaposto contenut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tes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gli stili del testo dello schema</a:t>
            </a:r>
          </a:p>
        </p:txBody>
      </p:sp>
      <p:sp>
        <p:nvSpPr>
          <p:cNvPr id="6" name="Segnaposto contenut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7" name="Segnaposto data 6"/>
          <p:cNvSpPr>
            <a:spLocks noGrp="1"/>
          </p:cNvSpPr>
          <p:nvPr>
            <p:ph type="dt" sz="half" idx="10"/>
          </p:nvPr>
        </p:nvSpPr>
        <p:spPr/>
        <p:txBody>
          <a:bodyPr/>
          <a:lstStyle/>
          <a:p>
            <a:fld id="{D1AB5DEA-FFDB-8B4C-80D3-3629F1D03E5F}" type="datetimeFigureOut">
              <a:rPr lang="it-IT" smtClean="0">
                <a:solidFill>
                  <a:prstClr val="black">
                    <a:tint val="75000"/>
                  </a:prstClr>
                </a:solidFill>
              </a:rPr>
              <a:pPr/>
              <a:t>14/07/2017</a:t>
            </a:fld>
            <a:endParaRPr lang="it-IT">
              <a:solidFill>
                <a:prstClr val="black">
                  <a:tint val="75000"/>
                </a:prstClr>
              </a:solidFill>
            </a:endParaRPr>
          </a:p>
        </p:txBody>
      </p:sp>
      <p:sp>
        <p:nvSpPr>
          <p:cNvPr id="8" name="Segnaposto piè di pagina 7"/>
          <p:cNvSpPr>
            <a:spLocks noGrp="1"/>
          </p:cNvSpPr>
          <p:nvPr>
            <p:ph type="ftr" sz="quarter" idx="11"/>
          </p:nvPr>
        </p:nvSpPr>
        <p:spPr/>
        <p:txBody>
          <a:bodyPr/>
          <a:lstStyle/>
          <a:p>
            <a:endParaRPr lang="it-IT">
              <a:solidFill>
                <a:prstClr val="black">
                  <a:tint val="75000"/>
                </a:prstClr>
              </a:solidFill>
            </a:endParaRPr>
          </a:p>
        </p:txBody>
      </p:sp>
      <p:sp>
        <p:nvSpPr>
          <p:cNvPr id="9" name="Segnaposto numero diapositiva 8"/>
          <p:cNvSpPr>
            <a:spLocks noGrp="1"/>
          </p:cNvSpPr>
          <p:nvPr>
            <p:ph type="sldNum" sz="quarter" idx="12"/>
          </p:nvPr>
        </p:nvSpPr>
        <p:spPr/>
        <p:txBody>
          <a:bodyPr/>
          <a:lstStyle/>
          <a:p>
            <a:fld id="{CC2AB1AE-95FE-9741-A3C1-088B0B2B9307}" type="slidenum">
              <a:rPr lang="it-IT" smtClean="0">
                <a:solidFill>
                  <a:prstClr val="black">
                    <a:tint val="75000"/>
                  </a:prstClr>
                </a:solidFill>
              </a:rPr>
              <a:pPr/>
              <a:t>‹N›</a:t>
            </a:fld>
            <a:endParaRPr lang="it-IT">
              <a:solidFill>
                <a:prstClr val="black">
                  <a:tint val="75000"/>
                </a:prstClr>
              </a:solidFill>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stile</a:t>
            </a:r>
            <a:endParaRPr lang="it-IT"/>
          </a:p>
        </p:txBody>
      </p:sp>
      <p:sp>
        <p:nvSpPr>
          <p:cNvPr id="3" name="Segnaposto data 2"/>
          <p:cNvSpPr>
            <a:spLocks noGrp="1"/>
          </p:cNvSpPr>
          <p:nvPr>
            <p:ph type="dt" sz="half" idx="10"/>
          </p:nvPr>
        </p:nvSpPr>
        <p:spPr/>
        <p:txBody>
          <a:bodyPr/>
          <a:lstStyle/>
          <a:p>
            <a:fld id="{D1AB5DEA-FFDB-8B4C-80D3-3629F1D03E5F}" type="datetimeFigureOut">
              <a:rPr lang="it-IT" smtClean="0">
                <a:solidFill>
                  <a:prstClr val="black">
                    <a:tint val="75000"/>
                  </a:prstClr>
                </a:solidFill>
              </a:rPr>
              <a:pPr/>
              <a:t>14/07/2017</a:t>
            </a:fld>
            <a:endParaRPr lang="it-IT">
              <a:solidFill>
                <a:prstClr val="black">
                  <a:tint val="75000"/>
                </a:prstClr>
              </a:solidFill>
            </a:endParaRPr>
          </a:p>
        </p:txBody>
      </p:sp>
      <p:sp>
        <p:nvSpPr>
          <p:cNvPr id="4" name="Segnaposto piè di pagina 3"/>
          <p:cNvSpPr>
            <a:spLocks noGrp="1"/>
          </p:cNvSpPr>
          <p:nvPr>
            <p:ph type="ftr" sz="quarter" idx="11"/>
          </p:nvPr>
        </p:nvSpPr>
        <p:spPr/>
        <p:txBody>
          <a:bodyPr/>
          <a:lstStyle/>
          <a:p>
            <a:endParaRPr lang="it-IT">
              <a:solidFill>
                <a:prstClr val="black">
                  <a:tint val="75000"/>
                </a:prstClr>
              </a:solidFill>
            </a:endParaRPr>
          </a:p>
        </p:txBody>
      </p:sp>
      <p:sp>
        <p:nvSpPr>
          <p:cNvPr id="5" name="Segnaposto numero diapositiva 4"/>
          <p:cNvSpPr>
            <a:spLocks noGrp="1"/>
          </p:cNvSpPr>
          <p:nvPr>
            <p:ph type="sldNum" sz="quarter" idx="12"/>
          </p:nvPr>
        </p:nvSpPr>
        <p:spPr/>
        <p:txBody>
          <a:bodyPr/>
          <a:lstStyle/>
          <a:p>
            <a:fld id="{CC2AB1AE-95FE-9741-A3C1-088B0B2B9307}" type="slidenum">
              <a:rPr lang="it-IT" smtClean="0">
                <a:solidFill>
                  <a:prstClr val="black">
                    <a:tint val="75000"/>
                  </a:prstClr>
                </a:solidFill>
              </a:rPr>
              <a:pPr/>
              <a:t>‹N›</a:t>
            </a:fld>
            <a:endParaRPr lang="it-IT">
              <a:solidFill>
                <a:prstClr val="black">
                  <a:tint val="75000"/>
                </a:prstClr>
              </a:solidFill>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o">
    <p:spTree>
      <p:nvGrpSpPr>
        <p:cNvPr id="1" name=""/>
        <p:cNvGrpSpPr/>
        <p:nvPr/>
      </p:nvGrpSpPr>
      <p:grpSpPr>
        <a:xfrm>
          <a:off x="0" y="0"/>
          <a:ext cx="0" cy="0"/>
          <a:chOff x="0" y="0"/>
          <a:chExt cx="0" cy="0"/>
        </a:xfrm>
      </p:grpSpPr>
      <p:sp>
        <p:nvSpPr>
          <p:cNvPr id="2" name="Segnaposto data 1"/>
          <p:cNvSpPr>
            <a:spLocks noGrp="1"/>
          </p:cNvSpPr>
          <p:nvPr>
            <p:ph type="dt" sz="half" idx="10"/>
          </p:nvPr>
        </p:nvSpPr>
        <p:spPr/>
        <p:txBody>
          <a:bodyPr/>
          <a:lstStyle/>
          <a:p>
            <a:fld id="{D1AB5DEA-FFDB-8B4C-80D3-3629F1D03E5F}" type="datetimeFigureOut">
              <a:rPr lang="it-IT" smtClean="0">
                <a:solidFill>
                  <a:prstClr val="black">
                    <a:tint val="75000"/>
                  </a:prstClr>
                </a:solidFill>
              </a:rPr>
              <a:pPr/>
              <a:t>14/07/2017</a:t>
            </a:fld>
            <a:endParaRPr lang="it-IT">
              <a:solidFill>
                <a:prstClr val="black">
                  <a:tint val="75000"/>
                </a:prstClr>
              </a:solidFill>
            </a:endParaRPr>
          </a:p>
        </p:txBody>
      </p:sp>
      <p:sp>
        <p:nvSpPr>
          <p:cNvPr id="3" name="Segnaposto piè di pagina 2"/>
          <p:cNvSpPr>
            <a:spLocks noGrp="1"/>
          </p:cNvSpPr>
          <p:nvPr>
            <p:ph type="ftr" sz="quarter" idx="11"/>
          </p:nvPr>
        </p:nvSpPr>
        <p:spPr/>
        <p:txBody>
          <a:bodyPr/>
          <a:lstStyle/>
          <a:p>
            <a:endParaRPr lang="it-IT">
              <a:solidFill>
                <a:prstClr val="black">
                  <a:tint val="75000"/>
                </a:prstClr>
              </a:solidFill>
            </a:endParaRPr>
          </a:p>
        </p:txBody>
      </p:sp>
      <p:sp>
        <p:nvSpPr>
          <p:cNvPr id="4" name="Segnaposto numero diapositiva 3"/>
          <p:cNvSpPr>
            <a:spLocks noGrp="1"/>
          </p:cNvSpPr>
          <p:nvPr>
            <p:ph type="sldNum" sz="quarter" idx="12"/>
          </p:nvPr>
        </p:nvSpPr>
        <p:spPr/>
        <p:txBody>
          <a:bodyPr/>
          <a:lstStyle/>
          <a:p>
            <a:fld id="{CC2AB1AE-95FE-9741-A3C1-088B0B2B9307}" type="slidenum">
              <a:rPr lang="it-IT" smtClean="0">
                <a:solidFill>
                  <a:prstClr val="black">
                    <a:tint val="75000"/>
                  </a:prstClr>
                </a:solidFill>
              </a:rPr>
              <a:pPr/>
              <a:t>‹N›</a:t>
            </a:fld>
            <a:endParaRPr lang="it-IT">
              <a:solidFill>
                <a:prstClr val="black">
                  <a:tint val="75000"/>
                </a:prstClr>
              </a:solidFil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3008313" cy="1162050"/>
          </a:xfrm>
        </p:spPr>
        <p:txBody>
          <a:bodyPr anchor="b"/>
          <a:lstStyle>
            <a:lvl1pPr algn="l">
              <a:defRPr sz="2000" b="1"/>
            </a:lvl1pPr>
          </a:lstStyle>
          <a:p>
            <a:r>
              <a:rPr lang="it-IT" smtClean="0"/>
              <a:t>Fare clic per modificare stile</a:t>
            </a:r>
            <a:endParaRPr lang="it-IT"/>
          </a:p>
        </p:txBody>
      </p:sp>
      <p:sp>
        <p:nvSpPr>
          <p:cNvPr id="3" name="Segnaposto contenut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tes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gli stili del testo dello schema</a:t>
            </a:r>
          </a:p>
        </p:txBody>
      </p:sp>
      <p:sp>
        <p:nvSpPr>
          <p:cNvPr id="5" name="Segnaposto data 4"/>
          <p:cNvSpPr>
            <a:spLocks noGrp="1"/>
          </p:cNvSpPr>
          <p:nvPr>
            <p:ph type="dt" sz="half" idx="10"/>
          </p:nvPr>
        </p:nvSpPr>
        <p:spPr/>
        <p:txBody>
          <a:bodyPr/>
          <a:lstStyle/>
          <a:p>
            <a:fld id="{D1AB5DEA-FFDB-8B4C-80D3-3629F1D03E5F}" type="datetimeFigureOut">
              <a:rPr lang="it-IT" smtClean="0">
                <a:solidFill>
                  <a:prstClr val="black">
                    <a:tint val="75000"/>
                  </a:prstClr>
                </a:solidFill>
              </a:rPr>
              <a:pPr/>
              <a:t>14/07/2017</a:t>
            </a:fld>
            <a:endParaRPr lang="it-IT">
              <a:solidFill>
                <a:prstClr val="black">
                  <a:tint val="75000"/>
                </a:prstClr>
              </a:solidFill>
            </a:endParaRPr>
          </a:p>
        </p:txBody>
      </p:sp>
      <p:sp>
        <p:nvSpPr>
          <p:cNvPr id="6" name="Segnaposto piè di pagina 5"/>
          <p:cNvSpPr>
            <a:spLocks noGrp="1"/>
          </p:cNvSpPr>
          <p:nvPr>
            <p:ph type="ftr" sz="quarter" idx="11"/>
          </p:nvPr>
        </p:nvSpPr>
        <p:spPr/>
        <p:txBody>
          <a:bodyPr/>
          <a:lstStyle/>
          <a:p>
            <a:endParaRPr lang="it-IT">
              <a:solidFill>
                <a:prstClr val="black">
                  <a:tint val="75000"/>
                </a:prstClr>
              </a:solidFill>
            </a:endParaRPr>
          </a:p>
        </p:txBody>
      </p:sp>
      <p:sp>
        <p:nvSpPr>
          <p:cNvPr id="7" name="Segnaposto numero diapositiva 6"/>
          <p:cNvSpPr>
            <a:spLocks noGrp="1"/>
          </p:cNvSpPr>
          <p:nvPr>
            <p:ph type="sldNum" sz="quarter" idx="12"/>
          </p:nvPr>
        </p:nvSpPr>
        <p:spPr/>
        <p:txBody>
          <a:bodyPr/>
          <a:lstStyle/>
          <a:p>
            <a:fld id="{CC2AB1AE-95FE-9741-A3C1-088B0B2B9307}" type="slidenum">
              <a:rPr lang="it-IT" smtClean="0">
                <a:solidFill>
                  <a:prstClr val="black">
                    <a:tint val="75000"/>
                  </a:prstClr>
                </a:solidFill>
              </a:rPr>
              <a:pPr/>
              <a:t>‹N›</a:t>
            </a:fld>
            <a:endParaRPr lang="it-IT">
              <a:solidFill>
                <a:prstClr val="black">
                  <a:tint val="75000"/>
                </a:prstClr>
              </a:solidFill>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p:spPr>
        <p:txBody>
          <a:bodyPr anchor="b"/>
          <a:lstStyle>
            <a:lvl1pPr algn="l">
              <a:defRPr sz="2000" b="1"/>
            </a:lvl1pPr>
          </a:lstStyle>
          <a:p>
            <a:r>
              <a:rPr lang="it-IT" smtClean="0"/>
              <a:t>Fare clic per modificare stile</a:t>
            </a:r>
            <a:endParaRPr lang="it-IT"/>
          </a:p>
        </p:txBody>
      </p:sp>
      <p:sp>
        <p:nvSpPr>
          <p:cNvPr id="3" name="Segnaposto immagin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gli stili del testo dello schema</a:t>
            </a:r>
          </a:p>
        </p:txBody>
      </p:sp>
      <p:sp>
        <p:nvSpPr>
          <p:cNvPr id="5" name="Segnaposto data 4"/>
          <p:cNvSpPr>
            <a:spLocks noGrp="1"/>
          </p:cNvSpPr>
          <p:nvPr>
            <p:ph type="dt" sz="half" idx="10"/>
          </p:nvPr>
        </p:nvSpPr>
        <p:spPr/>
        <p:txBody>
          <a:bodyPr/>
          <a:lstStyle/>
          <a:p>
            <a:fld id="{D1AB5DEA-FFDB-8B4C-80D3-3629F1D03E5F}" type="datetimeFigureOut">
              <a:rPr lang="it-IT" smtClean="0">
                <a:solidFill>
                  <a:prstClr val="black">
                    <a:tint val="75000"/>
                  </a:prstClr>
                </a:solidFill>
              </a:rPr>
              <a:pPr/>
              <a:t>14/07/2017</a:t>
            </a:fld>
            <a:endParaRPr lang="it-IT">
              <a:solidFill>
                <a:prstClr val="black">
                  <a:tint val="75000"/>
                </a:prstClr>
              </a:solidFill>
            </a:endParaRPr>
          </a:p>
        </p:txBody>
      </p:sp>
      <p:sp>
        <p:nvSpPr>
          <p:cNvPr id="6" name="Segnaposto piè di pagina 5"/>
          <p:cNvSpPr>
            <a:spLocks noGrp="1"/>
          </p:cNvSpPr>
          <p:nvPr>
            <p:ph type="ftr" sz="quarter" idx="11"/>
          </p:nvPr>
        </p:nvSpPr>
        <p:spPr/>
        <p:txBody>
          <a:bodyPr/>
          <a:lstStyle/>
          <a:p>
            <a:endParaRPr lang="it-IT">
              <a:solidFill>
                <a:prstClr val="black">
                  <a:tint val="75000"/>
                </a:prstClr>
              </a:solidFill>
            </a:endParaRPr>
          </a:p>
        </p:txBody>
      </p:sp>
      <p:sp>
        <p:nvSpPr>
          <p:cNvPr id="7" name="Segnaposto numero diapositiva 6"/>
          <p:cNvSpPr>
            <a:spLocks noGrp="1"/>
          </p:cNvSpPr>
          <p:nvPr>
            <p:ph type="sldNum" sz="quarter" idx="12"/>
          </p:nvPr>
        </p:nvSpPr>
        <p:spPr/>
        <p:txBody>
          <a:bodyPr/>
          <a:lstStyle/>
          <a:p>
            <a:fld id="{CC2AB1AE-95FE-9741-A3C1-088B0B2B9307}" type="slidenum">
              <a:rPr lang="it-IT" smtClean="0">
                <a:solidFill>
                  <a:prstClr val="black">
                    <a:tint val="75000"/>
                  </a:prstClr>
                </a:solidFill>
              </a:rPr>
              <a:pPr/>
              <a:t>‹N›</a:t>
            </a:fld>
            <a:endParaRPr lang="it-IT">
              <a:solidFill>
                <a:prstClr val="black">
                  <a:tint val="75000"/>
                </a:prstClr>
              </a:solidFill>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srcRect/>
          <a:stretch>
            <a:fillRect/>
          </a:stretch>
        </a:blipFill>
        <a:effectLst/>
      </p:bgPr>
    </p:bg>
    <p:spTree>
      <p:nvGrpSpPr>
        <p:cNvPr id="1" name=""/>
        <p:cNvGrpSpPr/>
        <p:nvPr/>
      </p:nvGrpSpPr>
      <p:grpSpPr>
        <a:xfrm>
          <a:off x="0" y="0"/>
          <a:ext cx="0" cy="0"/>
          <a:chOff x="0" y="0"/>
          <a:chExt cx="0" cy="0"/>
        </a:xfrm>
      </p:grpSpPr>
      <p:sp>
        <p:nvSpPr>
          <p:cNvPr id="2" name="Segnaposto titolo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it-IT" smtClean="0"/>
              <a:t>Fare clic per modificare stile</a:t>
            </a:r>
            <a:endParaRPr lang="it-IT"/>
          </a:p>
        </p:txBody>
      </p:sp>
      <p:sp>
        <p:nvSpPr>
          <p:cNvPr id="3" name="Segnaposto testo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457200"/>
            <a:fld id="{D1AB5DEA-FFDB-8B4C-80D3-3629F1D03E5F}" type="datetimeFigureOut">
              <a:rPr lang="it-IT" smtClean="0">
                <a:solidFill>
                  <a:prstClr val="black">
                    <a:tint val="75000"/>
                  </a:prstClr>
                </a:solidFill>
              </a:rPr>
              <a:pPr defTabSz="457200"/>
              <a:t>14/07/2017</a:t>
            </a:fld>
            <a:endParaRPr lang="it-IT">
              <a:solidFill>
                <a:prstClr val="black">
                  <a:tint val="75000"/>
                </a:prstClr>
              </a:solidFill>
            </a:endParaRPr>
          </a:p>
        </p:txBody>
      </p:sp>
      <p:sp>
        <p:nvSpPr>
          <p:cNvPr id="5" name="Segnaposto piè di pagina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457200"/>
            <a:endParaRPr lang="it-IT">
              <a:solidFill>
                <a:prstClr val="black">
                  <a:tint val="75000"/>
                </a:prstClr>
              </a:solidFill>
            </a:endParaRPr>
          </a:p>
        </p:txBody>
      </p:sp>
      <p:sp>
        <p:nvSpPr>
          <p:cNvPr id="6" name="Segnaposto numero diapositiva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457200"/>
            <a:fld id="{CC2AB1AE-95FE-9741-A3C1-088B0B2B9307}" type="slidenum">
              <a:rPr lang="it-IT" smtClean="0">
                <a:solidFill>
                  <a:prstClr val="black">
                    <a:tint val="75000"/>
                  </a:prstClr>
                </a:solidFill>
              </a:rPr>
              <a:pPr defTabSz="457200"/>
              <a:t>‹N›</a:t>
            </a:fld>
            <a:endParaRPr lang="it-IT">
              <a:solidFill>
                <a:prstClr val="black">
                  <a:tint val="75000"/>
                </a:prstClr>
              </a:solidFill>
            </a:endParaRPr>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it-IT"/>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srcRect/>
          <a:stretch>
            <a:fillRect/>
          </a:stretch>
        </a:blipFill>
        <a:effectLst/>
      </p:bgPr>
    </p:bg>
    <p:spTree>
      <p:nvGrpSpPr>
        <p:cNvPr id="1" name=""/>
        <p:cNvGrpSpPr/>
        <p:nvPr/>
      </p:nvGrpSpPr>
      <p:grpSpPr>
        <a:xfrm>
          <a:off x="0" y="0"/>
          <a:ext cx="0" cy="0"/>
          <a:chOff x="0" y="0"/>
          <a:chExt cx="0" cy="0"/>
        </a:xfrm>
      </p:grpSpPr>
      <p:sp>
        <p:nvSpPr>
          <p:cNvPr id="2" name="Segnaposto titolo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it-IT" smtClean="0"/>
              <a:t>Fare clic per modificare stile</a:t>
            </a:r>
            <a:endParaRPr lang="it-IT"/>
          </a:p>
        </p:txBody>
      </p:sp>
      <p:sp>
        <p:nvSpPr>
          <p:cNvPr id="3" name="Segnaposto testo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457200"/>
            <a:fld id="{D1AB5DEA-FFDB-8B4C-80D3-3629F1D03E5F}" type="datetimeFigureOut">
              <a:rPr lang="it-IT" smtClean="0">
                <a:solidFill>
                  <a:prstClr val="black">
                    <a:tint val="75000"/>
                  </a:prstClr>
                </a:solidFill>
              </a:rPr>
              <a:pPr defTabSz="457200"/>
              <a:t>14/07/2017</a:t>
            </a:fld>
            <a:endParaRPr lang="it-IT">
              <a:solidFill>
                <a:prstClr val="black">
                  <a:tint val="75000"/>
                </a:prstClr>
              </a:solidFill>
            </a:endParaRPr>
          </a:p>
        </p:txBody>
      </p:sp>
      <p:sp>
        <p:nvSpPr>
          <p:cNvPr id="5" name="Segnaposto piè di pagina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457200"/>
            <a:endParaRPr lang="it-IT">
              <a:solidFill>
                <a:prstClr val="black">
                  <a:tint val="75000"/>
                </a:prstClr>
              </a:solidFill>
            </a:endParaRPr>
          </a:p>
        </p:txBody>
      </p:sp>
      <p:sp>
        <p:nvSpPr>
          <p:cNvPr id="6" name="Segnaposto numero diapositiva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457200"/>
            <a:fld id="{CC2AB1AE-95FE-9741-A3C1-088B0B2B9307}" type="slidenum">
              <a:rPr lang="it-IT" smtClean="0">
                <a:solidFill>
                  <a:prstClr val="black">
                    <a:tint val="75000"/>
                  </a:prstClr>
                </a:solidFill>
              </a:rPr>
              <a:pPr defTabSz="457200"/>
              <a:t>‹N›</a:t>
            </a:fld>
            <a:endParaRPr lang="it-IT">
              <a:solidFill>
                <a:prstClr val="black">
                  <a:tint val="75000"/>
                </a:prstClr>
              </a:solidFill>
            </a:endParaRPr>
          </a:p>
        </p:txBody>
      </p:sp>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it-IT"/>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10.jpeg"/><Relationship Id="rId3" Type="http://schemas.openxmlformats.org/officeDocument/2006/relationships/image" Target="../media/image3.png"/><Relationship Id="rId7"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12.xml"/><Relationship Id="rId6" Type="http://schemas.openxmlformats.org/officeDocument/2006/relationships/hyperlink" Target="http://www.unifi.it/index.php" TargetMode="External"/><Relationship Id="rId5" Type="http://schemas.openxmlformats.org/officeDocument/2006/relationships/image" Target="../media/image8.png"/><Relationship Id="rId10" Type="http://schemas.openxmlformats.org/officeDocument/2006/relationships/image" Target="../media/image4.png"/><Relationship Id="rId4" Type="http://schemas.openxmlformats.org/officeDocument/2006/relationships/image" Target="../media/image7.tiff"/><Relationship Id="rId9" Type="http://schemas.openxmlformats.org/officeDocument/2006/relationships/image" Target="../media/image11.jpeg"/></Relationships>
</file>

<file path=ppt/slides/_rels/slide1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3.png"/><Relationship Id="rId1" Type="http://schemas.openxmlformats.org/officeDocument/2006/relationships/slideLayout" Target="../slideLayouts/slideLayout12.xml"/><Relationship Id="rId6" Type="http://schemas.openxmlformats.org/officeDocument/2006/relationships/hyperlink" Target="http://www.comune.monza.it/it/" TargetMode="External"/><Relationship Id="rId5" Type="http://schemas.openxmlformats.org/officeDocument/2006/relationships/image" Target="../media/image14.jpeg"/><Relationship Id="rId4" Type="http://schemas.openxmlformats.org/officeDocument/2006/relationships/image" Target="../media/image13.png"/></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3.png"/><Relationship Id="rId1" Type="http://schemas.openxmlformats.org/officeDocument/2006/relationships/slideLayout" Target="../slideLayouts/slideLayout12.xml"/><Relationship Id="rId6" Type="http://schemas.openxmlformats.org/officeDocument/2006/relationships/image" Target="../media/image18.jpeg"/><Relationship Id="rId5" Type="http://schemas.openxmlformats.org/officeDocument/2006/relationships/image" Target="../media/image17.jpeg"/><Relationship Id="rId4" Type="http://schemas.openxmlformats.org/officeDocument/2006/relationships/image" Target="../media/image16.png"/></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0.xml"/><Relationship Id="rId1" Type="http://schemas.openxmlformats.org/officeDocument/2006/relationships/slideLayout" Target="../slideLayouts/slideLayout12.xml"/><Relationship Id="rId4" Type="http://schemas.openxmlformats.org/officeDocument/2006/relationships/image" Target="../media/image16.png"/></Relationships>
</file>

<file path=ppt/slides/_rels/slide14.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3.png"/><Relationship Id="rId7" Type="http://schemas.openxmlformats.org/officeDocument/2006/relationships/diagramColors" Target="../diagrams/colors1.xml"/><Relationship Id="rId2" Type="http://schemas.openxmlformats.org/officeDocument/2006/relationships/notesSlide" Target="../notesSlides/notesSlide11.xml"/><Relationship Id="rId1" Type="http://schemas.openxmlformats.org/officeDocument/2006/relationships/slideLayout" Target="../slideLayouts/slideLayout12.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15.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3.png"/><Relationship Id="rId7" Type="http://schemas.openxmlformats.org/officeDocument/2006/relationships/diagramColors" Target="../diagrams/colors2.xml"/><Relationship Id="rId2" Type="http://schemas.openxmlformats.org/officeDocument/2006/relationships/notesSlide" Target="../notesSlides/notesSlide12.xml"/><Relationship Id="rId1" Type="http://schemas.openxmlformats.org/officeDocument/2006/relationships/slideLayout" Target="../slideLayouts/slideLayout12.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s>
</file>

<file path=ppt/slides/_rels/slide16.xml.rels><?xml version="1.0" encoding="UTF-8" standalone="yes"?>
<Relationships xmlns="http://schemas.openxmlformats.org/package/2006/relationships"><Relationship Id="rId8" Type="http://schemas.microsoft.com/office/2007/relationships/diagramDrawing" Target="../diagrams/drawing3.xml"/><Relationship Id="rId3" Type="http://schemas.openxmlformats.org/officeDocument/2006/relationships/image" Target="../media/image3.png"/><Relationship Id="rId7" Type="http://schemas.openxmlformats.org/officeDocument/2006/relationships/diagramColors" Target="../diagrams/colors3.xml"/><Relationship Id="rId2" Type="http://schemas.openxmlformats.org/officeDocument/2006/relationships/notesSlide" Target="../notesSlides/notesSlide13.xml"/><Relationship Id="rId1" Type="http://schemas.openxmlformats.org/officeDocument/2006/relationships/slideLayout" Target="../slideLayouts/slideLayout12.xml"/><Relationship Id="rId6" Type="http://schemas.openxmlformats.org/officeDocument/2006/relationships/diagramQuickStyle" Target="../diagrams/quickStyle3.xml"/><Relationship Id="rId5" Type="http://schemas.openxmlformats.org/officeDocument/2006/relationships/diagramLayout" Target="../diagrams/layout3.xml"/><Relationship Id="rId4" Type="http://schemas.openxmlformats.org/officeDocument/2006/relationships/diagramData" Target="../diagrams/data3.xml"/></Relationships>
</file>

<file path=ppt/slides/_rels/slide17.xml.rels><?xml version="1.0" encoding="UTF-8" standalone="yes"?>
<Relationships xmlns="http://schemas.openxmlformats.org/package/2006/relationships"><Relationship Id="rId8" Type="http://schemas.microsoft.com/office/2007/relationships/diagramDrawing" Target="../diagrams/drawing4.xml"/><Relationship Id="rId3" Type="http://schemas.openxmlformats.org/officeDocument/2006/relationships/image" Target="../media/image3.png"/><Relationship Id="rId7" Type="http://schemas.openxmlformats.org/officeDocument/2006/relationships/diagramColors" Target="../diagrams/colors4.xml"/><Relationship Id="rId2" Type="http://schemas.openxmlformats.org/officeDocument/2006/relationships/notesSlide" Target="../notesSlides/notesSlide14.xml"/><Relationship Id="rId1" Type="http://schemas.openxmlformats.org/officeDocument/2006/relationships/slideLayout" Target="../slideLayouts/slideLayout12.xml"/><Relationship Id="rId6" Type="http://schemas.openxmlformats.org/officeDocument/2006/relationships/diagramQuickStyle" Target="../diagrams/quickStyle4.xml"/><Relationship Id="rId5" Type="http://schemas.openxmlformats.org/officeDocument/2006/relationships/diagramLayout" Target="../diagrams/layout4.xml"/><Relationship Id="rId4" Type="http://schemas.openxmlformats.org/officeDocument/2006/relationships/diagramData" Target="../diagrams/data4.xml"/></Relationships>
</file>

<file path=ppt/slides/_rels/slide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5.xml"/><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6.xml"/><Relationship Id="rId1" Type="http://schemas.openxmlformats.org/officeDocument/2006/relationships/slideLayout" Target="../slideLayouts/slideLayout12.xml"/><Relationship Id="rId4" Type="http://schemas.openxmlformats.org/officeDocument/2006/relationships/image" Target="../media/image19.emf"/></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7.xml"/><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8.xml"/><Relationship Id="rId1" Type="http://schemas.openxmlformats.org/officeDocument/2006/relationships/slideLayout" Target="../slideLayouts/slideLayout12.xml"/><Relationship Id="rId4" Type="http://schemas.openxmlformats.org/officeDocument/2006/relationships/image" Target="../media/image20.png"/></Relationships>
</file>

<file path=ppt/slides/_rels/slide22.xml.rels><?xml version="1.0" encoding="UTF-8" standalone="yes"?>
<Relationships xmlns="http://schemas.openxmlformats.org/package/2006/relationships"><Relationship Id="rId3" Type="http://schemas.openxmlformats.org/officeDocument/2006/relationships/hyperlink" Target="mailto:Raffaella.bellomini@vienrose.it" TargetMode="External"/><Relationship Id="rId2" Type="http://schemas.openxmlformats.org/officeDocument/2006/relationships/image" Target="../media/image3.png"/><Relationship Id="rId1" Type="http://schemas.openxmlformats.org/officeDocument/2006/relationships/slideLayout" Target="../slideLayouts/slideLayout12.xml"/><Relationship Id="rId4" Type="http://schemas.openxmlformats.org/officeDocument/2006/relationships/image" Target="../media/image21.gif"/></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12.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12.xml"/><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12.xml"/><Relationship Id="rId4"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srcRect/>
          <a:stretch>
            <a:fillRect/>
          </a:stretch>
        </a:blipFill>
        <a:effectLst/>
      </p:bgPr>
    </p:bg>
    <p:spTree>
      <p:nvGrpSpPr>
        <p:cNvPr id="1" name=""/>
        <p:cNvGrpSpPr/>
        <p:nvPr/>
      </p:nvGrpSpPr>
      <p:grpSpPr>
        <a:xfrm>
          <a:off x="0" y="0"/>
          <a:ext cx="0" cy="0"/>
          <a:chOff x="0" y="0"/>
          <a:chExt cx="0" cy="0"/>
        </a:xfrm>
      </p:grpSpPr>
      <p:sp>
        <p:nvSpPr>
          <p:cNvPr id="4" name="CasellaDiTesto 3"/>
          <p:cNvSpPr txBox="1"/>
          <p:nvPr/>
        </p:nvSpPr>
        <p:spPr>
          <a:xfrm>
            <a:off x="107504" y="3204845"/>
            <a:ext cx="8933235" cy="854080"/>
          </a:xfrm>
          <a:prstGeom prst="rect">
            <a:avLst/>
          </a:prstGeom>
          <a:noFill/>
        </p:spPr>
        <p:txBody>
          <a:bodyPr wrap="square" rtlCol="0">
            <a:spAutoFit/>
          </a:bodyPr>
          <a:lstStyle/>
          <a:p>
            <a:pPr defTabSz="457200"/>
            <a:r>
              <a:rPr lang="it-IT" b="1" dirty="0" smtClean="0">
                <a:solidFill>
                  <a:srgbClr val="4F81BD">
                    <a:lumMod val="75000"/>
                  </a:srgbClr>
                </a:solidFill>
                <a:latin typeface="Aero Matics Regular"/>
                <a:cs typeface="Aero Matics Regular"/>
              </a:rPr>
              <a:t>Raffaella Bellomini (Vie en.ro.se. </a:t>
            </a:r>
            <a:r>
              <a:rPr lang="it-IT" b="1" dirty="0" err="1" smtClean="0">
                <a:solidFill>
                  <a:srgbClr val="4F81BD">
                    <a:lumMod val="75000"/>
                  </a:srgbClr>
                </a:solidFill>
                <a:latin typeface="Aero Matics Regular"/>
                <a:cs typeface="Aero Matics Regular"/>
              </a:rPr>
              <a:t>Ingegenria</a:t>
            </a:r>
            <a:r>
              <a:rPr lang="it-IT" b="1" dirty="0" smtClean="0">
                <a:solidFill>
                  <a:srgbClr val="4F81BD">
                    <a:lumMod val="75000"/>
                  </a:srgbClr>
                </a:solidFill>
                <a:latin typeface="Aero Matics Regular"/>
                <a:cs typeface="Aero Matics Regular"/>
              </a:rPr>
              <a:t> – Firenze – </a:t>
            </a:r>
            <a:r>
              <a:rPr lang="it-IT" b="1" dirty="0" err="1" smtClean="0">
                <a:solidFill>
                  <a:srgbClr val="4F81BD">
                    <a:lumMod val="75000"/>
                  </a:srgbClr>
                </a:solidFill>
                <a:latin typeface="Aero Matics Regular"/>
                <a:cs typeface="Aero Matics Regular"/>
              </a:rPr>
              <a:t>Italy</a:t>
            </a:r>
            <a:r>
              <a:rPr lang="it-IT" b="1" dirty="0" smtClean="0">
                <a:solidFill>
                  <a:srgbClr val="4F81BD">
                    <a:lumMod val="75000"/>
                  </a:srgbClr>
                </a:solidFill>
                <a:latin typeface="Aero Matics Regular"/>
                <a:cs typeface="Aero Matics Regular"/>
              </a:rPr>
              <a:t>)</a:t>
            </a:r>
          </a:p>
          <a:p>
            <a:pPr defTabSz="457200"/>
            <a:r>
              <a:rPr lang="it-IT" sz="1050" b="1" dirty="0" smtClean="0">
                <a:solidFill>
                  <a:srgbClr val="4F81BD">
                    <a:lumMod val="75000"/>
                  </a:srgbClr>
                </a:solidFill>
                <a:latin typeface="Aero Matics Regular"/>
                <a:cs typeface="Aero Matics Regular"/>
              </a:rPr>
              <a:t>Rosalba Silvaggio (ISPRA - Italian National </a:t>
            </a:r>
            <a:r>
              <a:rPr lang="it-IT" sz="1050" b="1" dirty="0" err="1" smtClean="0">
                <a:solidFill>
                  <a:srgbClr val="4F81BD">
                    <a:lumMod val="75000"/>
                  </a:srgbClr>
                </a:solidFill>
                <a:latin typeface="Aero Matics Regular"/>
                <a:cs typeface="Aero Matics Regular"/>
              </a:rPr>
              <a:t>Institute</a:t>
            </a:r>
            <a:r>
              <a:rPr lang="it-IT" sz="1050" b="1" dirty="0" smtClean="0">
                <a:solidFill>
                  <a:srgbClr val="4F81BD">
                    <a:lumMod val="75000"/>
                  </a:srgbClr>
                </a:solidFill>
                <a:latin typeface="Aero Matics Regular"/>
                <a:cs typeface="Aero Matics Regular"/>
              </a:rPr>
              <a:t> for </a:t>
            </a:r>
            <a:r>
              <a:rPr lang="it-IT" sz="1050" b="1" dirty="0" err="1" smtClean="0">
                <a:solidFill>
                  <a:srgbClr val="4F81BD">
                    <a:lumMod val="75000"/>
                  </a:srgbClr>
                </a:solidFill>
                <a:latin typeface="Aero Matics Regular"/>
                <a:cs typeface="Aero Matics Regular"/>
              </a:rPr>
              <a:t>Environmental</a:t>
            </a:r>
            <a:r>
              <a:rPr lang="it-IT" sz="1050" b="1" dirty="0" smtClean="0">
                <a:solidFill>
                  <a:srgbClr val="4F81BD">
                    <a:lumMod val="75000"/>
                  </a:srgbClr>
                </a:solidFill>
                <a:latin typeface="Aero Matics Regular"/>
                <a:cs typeface="Aero Matics Regular"/>
              </a:rPr>
              <a:t> </a:t>
            </a:r>
            <a:r>
              <a:rPr lang="it-IT" sz="1050" b="1" dirty="0" err="1" smtClean="0">
                <a:solidFill>
                  <a:srgbClr val="4F81BD">
                    <a:lumMod val="75000"/>
                  </a:srgbClr>
                </a:solidFill>
                <a:latin typeface="Aero Matics Regular"/>
                <a:cs typeface="Aero Matics Regular"/>
              </a:rPr>
              <a:t>Protection</a:t>
            </a:r>
            <a:r>
              <a:rPr lang="it-IT" sz="1050" b="1" dirty="0" smtClean="0">
                <a:solidFill>
                  <a:srgbClr val="4F81BD">
                    <a:lumMod val="75000"/>
                  </a:srgbClr>
                </a:solidFill>
                <a:latin typeface="Aero Matics Regular"/>
                <a:cs typeface="Aero Matics Regular"/>
              </a:rPr>
              <a:t> and </a:t>
            </a:r>
            <a:r>
              <a:rPr lang="it-IT" sz="1050" b="1" dirty="0" err="1" smtClean="0">
                <a:solidFill>
                  <a:srgbClr val="4F81BD">
                    <a:lumMod val="75000"/>
                  </a:srgbClr>
                </a:solidFill>
                <a:latin typeface="Aero Matics Regular"/>
                <a:cs typeface="Aero Matics Regular"/>
              </a:rPr>
              <a:t>Research</a:t>
            </a:r>
            <a:r>
              <a:rPr lang="it-IT" sz="1050" b="1" dirty="0" smtClean="0">
                <a:solidFill>
                  <a:srgbClr val="4F81BD">
                    <a:lumMod val="75000"/>
                  </a:srgbClr>
                </a:solidFill>
                <a:latin typeface="Aero Matics Regular"/>
                <a:cs typeface="Aero Matics Regular"/>
              </a:rPr>
              <a:t>)</a:t>
            </a:r>
          </a:p>
          <a:p>
            <a:pPr defTabSz="457200"/>
            <a:r>
              <a:rPr lang="it-IT" sz="1050" b="1" dirty="0" smtClean="0">
                <a:solidFill>
                  <a:srgbClr val="4F81BD">
                    <a:lumMod val="75000"/>
                  </a:srgbClr>
                </a:solidFill>
                <a:latin typeface="Aero Matics Regular"/>
                <a:cs typeface="Aero Matics Regular"/>
              </a:rPr>
              <a:t>Sergio Luzzi  - Vie en.ro.se. Ingegneria  - Firenze - </a:t>
            </a:r>
            <a:r>
              <a:rPr lang="it-IT" sz="1050" b="1" dirty="0" err="1" smtClean="0">
                <a:solidFill>
                  <a:srgbClr val="4F81BD">
                    <a:lumMod val="75000"/>
                  </a:srgbClr>
                </a:solidFill>
                <a:latin typeface="Aero Matics Regular"/>
                <a:cs typeface="Aero Matics Regular"/>
              </a:rPr>
              <a:t>Italy</a:t>
            </a:r>
            <a:endParaRPr lang="it-IT" sz="1050" b="1" dirty="0" smtClean="0">
              <a:solidFill>
                <a:srgbClr val="4F81BD">
                  <a:lumMod val="75000"/>
                </a:srgbClr>
              </a:solidFill>
              <a:latin typeface="Aero Matics Regular"/>
              <a:cs typeface="Aero Matics Regular"/>
            </a:endParaRPr>
          </a:p>
          <a:p>
            <a:pPr defTabSz="457200"/>
            <a:r>
              <a:rPr lang="it-IT" sz="1050" b="1" dirty="0" smtClean="0">
                <a:solidFill>
                  <a:srgbClr val="4F81BD">
                    <a:lumMod val="75000"/>
                  </a:srgbClr>
                </a:solidFill>
                <a:latin typeface="Aero Matics Regular"/>
                <a:cs typeface="Aero Matics Regular"/>
              </a:rPr>
              <a:t>Francesco Borchi (</a:t>
            </a:r>
            <a:r>
              <a:rPr lang="it-IT" sz="1050" b="1" dirty="0" err="1" smtClean="0">
                <a:solidFill>
                  <a:srgbClr val="4F81BD">
                    <a:lumMod val="75000"/>
                  </a:srgbClr>
                </a:solidFill>
                <a:latin typeface="Aero Matics Regular"/>
                <a:cs typeface="Aero Matics Regular"/>
              </a:rPr>
              <a:t>Department</a:t>
            </a:r>
            <a:r>
              <a:rPr lang="it-IT" sz="1050" b="1" dirty="0" smtClean="0">
                <a:solidFill>
                  <a:srgbClr val="4F81BD">
                    <a:lumMod val="75000"/>
                  </a:srgbClr>
                </a:solidFill>
                <a:latin typeface="Aero Matics Regular"/>
                <a:cs typeface="Aero Matics Regular"/>
              </a:rPr>
              <a:t> of Industrial </a:t>
            </a:r>
            <a:r>
              <a:rPr lang="it-IT" sz="1050" b="1" dirty="0" err="1" smtClean="0">
                <a:solidFill>
                  <a:srgbClr val="4F81BD">
                    <a:lumMod val="75000"/>
                  </a:srgbClr>
                </a:solidFill>
                <a:latin typeface="Aero Matics Regular"/>
                <a:cs typeface="Aero Matics Regular"/>
              </a:rPr>
              <a:t>Engineering</a:t>
            </a:r>
            <a:r>
              <a:rPr lang="it-IT" sz="1050" b="1" dirty="0" smtClean="0">
                <a:solidFill>
                  <a:srgbClr val="4F81BD">
                    <a:lumMod val="75000"/>
                  </a:srgbClr>
                </a:solidFill>
                <a:latin typeface="Aero Matics Regular"/>
                <a:cs typeface="Aero Matics Regular"/>
              </a:rPr>
              <a:t> – </a:t>
            </a:r>
            <a:r>
              <a:rPr lang="it-IT" sz="1050" b="1" dirty="0" err="1" smtClean="0">
                <a:solidFill>
                  <a:srgbClr val="4F81BD">
                    <a:lumMod val="75000"/>
                  </a:srgbClr>
                </a:solidFill>
                <a:latin typeface="Aero Matics Regular"/>
                <a:cs typeface="Aero Matics Regular"/>
              </a:rPr>
              <a:t>University</a:t>
            </a:r>
            <a:r>
              <a:rPr lang="it-IT" sz="1050" b="1" dirty="0" smtClean="0">
                <a:solidFill>
                  <a:srgbClr val="4F81BD">
                    <a:lumMod val="75000"/>
                  </a:srgbClr>
                </a:solidFill>
                <a:latin typeface="Aero Matics Regular"/>
                <a:cs typeface="Aero Matics Regular"/>
              </a:rPr>
              <a:t> of Florence)</a:t>
            </a:r>
            <a:endParaRPr lang="it-IT" sz="1050" b="1" dirty="0">
              <a:solidFill>
                <a:srgbClr val="4F81BD">
                  <a:lumMod val="75000"/>
                </a:srgbClr>
              </a:solidFill>
              <a:latin typeface="Aero Matics Regular"/>
              <a:cs typeface="Aero Matics Regular"/>
            </a:endParaRPr>
          </a:p>
        </p:txBody>
      </p:sp>
      <p:sp>
        <p:nvSpPr>
          <p:cNvPr id="5" name="Rettangolo 4"/>
          <p:cNvSpPr/>
          <p:nvPr/>
        </p:nvSpPr>
        <p:spPr>
          <a:xfrm>
            <a:off x="0" y="5877272"/>
            <a:ext cx="4367542" cy="1200329"/>
          </a:xfrm>
          <a:prstGeom prst="rect">
            <a:avLst/>
          </a:prstGeom>
        </p:spPr>
        <p:txBody>
          <a:bodyPr wrap="square">
            <a:spAutoFit/>
          </a:bodyPr>
          <a:lstStyle/>
          <a:p>
            <a:r>
              <a:rPr lang="it-IT" b="1" dirty="0" smtClean="0">
                <a:solidFill>
                  <a:schemeClr val="accent1">
                    <a:lumMod val="50000"/>
                  </a:schemeClr>
                </a:solidFill>
                <a:cs typeface="Times New Roman" pitchFamily="18" charset="0"/>
              </a:rPr>
              <a:t>ACOUSTICS ‘17</a:t>
            </a:r>
            <a:endParaRPr lang="en-US" b="1" dirty="0" smtClean="0">
              <a:solidFill>
                <a:schemeClr val="accent1">
                  <a:lumMod val="50000"/>
                </a:schemeClr>
              </a:solidFill>
              <a:cs typeface="Times New Roman" pitchFamily="18" charset="0"/>
            </a:endParaRPr>
          </a:p>
          <a:p>
            <a:r>
              <a:rPr lang="fr-FR" b="1" dirty="0" smtClean="0">
                <a:solidFill>
                  <a:schemeClr val="accent1">
                    <a:lumMod val="50000"/>
                  </a:schemeClr>
                </a:solidFill>
                <a:cs typeface="Times New Roman" pitchFamily="18" charset="0"/>
              </a:rPr>
              <a:t>BOSTON, 25-29 JUNE 2017</a:t>
            </a:r>
            <a:endParaRPr lang="it-IT" b="1" dirty="0" smtClean="0">
              <a:solidFill>
                <a:schemeClr val="accent1">
                  <a:lumMod val="50000"/>
                </a:schemeClr>
              </a:solidFill>
              <a:cs typeface="Times New Roman" pitchFamily="18" charset="0"/>
            </a:endParaRPr>
          </a:p>
          <a:p>
            <a:endParaRPr lang="it-IT" b="1" dirty="0" smtClean="0">
              <a:solidFill>
                <a:schemeClr val="accent1">
                  <a:lumMod val="50000"/>
                </a:schemeClr>
              </a:solidFill>
              <a:latin typeface="Times New Roman" pitchFamily="18" charset="0"/>
              <a:cs typeface="Times New Roman" pitchFamily="18" charset="0"/>
            </a:endParaRPr>
          </a:p>
          <a:p>
            <a:endParaRPr lang="it-IT" b="1" dirty="0" err="1" smtClean="0">
              <a:solidFill>
                <a:schemeClr val="accent1">
                  <a:lumMod val="50000"/>
                </a:schemeClr>
              </a:solidFill>
              <a:latin typeface="Times New Roman" pitchFamily="18" charset="0"/>
              <a:cs typeface="Times New Roman" pitchFamily="18"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srcRect/>
          <a:stretch>
            <a:fillRect/>
          </a:stretch>
        </a:blipFill>
        <a:effectLst/>
      </p:bgPr>
    </p:bg>
    <p:spTree>
      <p:nvGrpSpPr>
        <p:cNvPr id="1" name=""/>
        <p:cNvGrpSpPr/>
        <p:nvPr/>
      </p:nvGrpSpPr>
      <p:grpSpPr>
        <a:xfrm>
          <a:off x="0" y="0"/>
          <a:ext cx="0" cy="0"/>
          <a:chOff x="0" y="0"/>
          <a:chExt cx="0" cy="0"/>
        </a:xfrm>
      </p:grpSpPr>
      <p:sp>
        <p:nvSpPr>
          <p:cNvPr id="4" name="CasellaDiTesto 3"/>
          <p:cNvSpPr txBox="1"/>
          <p:nvPr/>
        </p:nvSpPr>
        <p:spPr>
          <a:xfrm>
            <a:off x="8593504" y="6316823"/>
            <a:ext cx="412357" cy="369332"/>
          </a:xfrm>
          <a:prstGeom prst="rect">
            <a:avLst/>
          </a:prstGeom>
          <a:noFill/>
        </p:spPr>
        <p:txBody>
          <a:bodyPr wrap="square" rtlCol="0">
            <a:spAutoFit/>
          </a:bodyPr>
          <a:lstStyle/>
          <a:p>
            <a:pPr defTabSz="457200"/>
            <a:r>
              <a:rPr lang="it-IT" dirty="0" smtClean="0">
                <a:solidFill>
                  <a:prstClr val="black"/>
                </a:solidFill>
              </a:rPr>
              <a:t>3</a:t>
            </a:r>
            <a:endParaRPr lang="it-IT" dirty="0">
              <a:solidFill>
                <a:prstClr val="black"/>
              </a:solidFill>
            </a:endParaRPr>
          </a:p>
        </p:txBody>
      </p:sp>
      <p:sp>
        <p:nvSpPr>
          <p:cNvPr id="5" name="Rectangle 71"/>
          <p:cNvSpPr>
            <a:spLocks noChangeArrowheads="1"/>
          </p:cNvSpPr>
          <p:nvPr/>
        </p:nvSpPr>
        <p:spPr bwMode="auto">
          <a:xfrm>
            <a:off x="1835696" y="1844824"/>
            <a:ext cx="4608512"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Trebuchet MS" panose="020B0603020202020204" pitchFamily="34" charset="0"/>
                <a:ea typeface="ＭＳ Ｐゴシック" panose="020B0600070205080204" pitchFamily="34" charset="-128"/>
              </a:defRPr>
            </a:lvl1pPr>
            <a:lvl2pPr marL="742950" indent="-285750" eaLnBrk="0" hangingPunct="0">
              <a:defRPr sz="2400">
                <a:solidFill>
                  <a:schemeClr val="tx1"/>
                </a:solidFill>
                <a:latin typeface="Trebuchet MS" panose="020B0603020202020204" pitchFamily="34" charset="0"/>
                <a:ea typeface="ＭＳ Ｐゴシック" panose="020B0600070205080204" pitchFamily="34" charset="-128"/>
              </a:defRPr>
            </a:lvl2pPr>
            <a:lvl3pPr marL="1143000" indent="-228600" eaLnBrk="0" hangingPunct="0">
              <a:defRPr sz="2400">
                <a:solidFill>
                  <a:schemeClr val="tx1"/>
                </a:solidFill>
                <a:latin typeface="Trebuchet MS" panose="020B0603020202020204" pitchFamily="34" charset="0"/>
                <a:ea typeface="ＭＳ Ｐゴシック" panose="020B0600070205080204" pitchFamily="34" charset="-128"/>
              </a:defRPr>
            </a:lvl3pPr>
            <a:lvl4pPr marL="1600200" indent="-228600" eaLnBrk="0" hangingPunct="0">
              <a:defRPr sz="2400">
                <a:solidFill>
                  <a:schemeClr val="tx1"/>
                </a:solidFill>
                <a:latin typeface="Trebuchet MS" panose="020B0603020202020204" pitchFamily="34" charset="0"/>
                <a:ea typeface="ＭＳ Ｐゴシック" panose="020B0600070205080204" pitchFamily="34" charset="-128"/>
              </a:defRPr>
            </a:lvl4pPr>
            <a:lvl5pPr marL="2057400" indent="-228600" eaLnBrk="0" hangingPunct="0">
              <a:defRPr sz="2400">
                <a:solidFill>
                  <a:schemeClr val="tx1"/>
                </a:solidFill>
                <a:latin typeface="Trebuchet MS" panose="020B0603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rebuchet MS" panose="020B0603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rebuchet MS" panose="020B0603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rebuchet MS" panose="020B0603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rebuchet MS" panose="020B0603020202020204" pitchFamily="34" charset="0"/>
                <a:ea typeface="ＭＳ Ｐゴシック" panose="020B0600070205080204" pitchFamily="34" charset="-128"/>
              </a:defRPr>
            </a:lvl9pPr>
          </a:lstStyle>
          <a:p>
            <a:pPr eaLnBrk="1" hangingPunct="1"/>
            <a:r>
              <a:rPr lang="en-US" altLang="en-US" sz="1600" b="1" dirty="0" smtClean="0">
                <a:solidFill>
                  <a:schemeClr val="accent1">
                    <a:lumMod val="50000"/>
                  </a:schemeClr>
                </a:solidFill>
                <a:latin typeface="+mj-lt"/>
                <a:ea typeface="+mn-ea"/>
                <a:cs typeface="Times New Roman" pitchFamily="18" charset="0"/>
              </a:rPr>
              <a:t>The project started on 1st September 2016 and the completion date is scheduled for 06.30.2020</a:t>
            </a:r>
          </a:p>
          <a:p>
            <a:pPr eaLnBrk="1" hangingPunct="1"/>
            <a:endParaRPr lang="en-US" altLang="en-US" sz="1600" b="1" dirty="0">
              <a:solidFill>
                <a:schemeClr val="accent1">
                  <a:lumMod val="50000"/>
                </a:schemeClr>
              </a:solidFill>
              <a:latin typeface="+mj-lt"/>
              <a:ea typeface="+mn-ea"/>
              <a:cs typeface="Times New Roman" pitchFamily="18" charset="0"/>
            </a:endParaRPr>
          </a:p>
        </p:txBody>
      </p:sp>
      <p:sp>
        <p:nvSpPr>
          <p:cNvPr id="6" name="Rectangle 56"/>
          <p:cNvSpPr>
            <a:spLocks noChangeArrowheads="1"/>
          </p:cNvSpPr>
          <p:nvPr/>
        </p:nvSpPr>
        <p:spPr bwMode="auto">
          <a:xfrm>
            <a:off x="1835696" y="1340768"/>
            <a:ext cx="4562852" cy="523220"/>
          </a:xfrm>
          <a:prstGeom prst="rect">
            <a:avLst/>
          </a:prstGeom>
          <a:noFill/>
          <a:ln w="9525">
            <a:noFill/>
            <a:miter lim="800000"/>
            <a:headEnd/>
            <a:tailEnd/>
          </a:ln>
        </p:spPr>
        <p:txBody>
          <a:bodyPr wrap="none">
            <a:spAutoFit/>
          </a:bodyPr>
          <a:lstStyle/>
          <a:p>
            <a:r>
              <a:rPr lang="fr-BE" altLang="en-US" sz="1400" b="1" dirty="0">
                <a:solidFill>
                  <a:schemeClr val="accent1">
                    <a:lumMod val="50000"/>
                  </a:schemeClr>
                </a:solidFill>
                <a:latin typeface="+mj-lt"/>
                <a:cs typeface="Times New Roman" pitchFamily="18" charset="0"/>
              </a:rPr>
              <a:t>PROJECT LOCATION: </a:t>
            </a:r>
            <a:r>
              <a:rPr lang="fr-BE" altLang="en-US" sz="1400" b="1" dirty="0" smtClean="0">
                <a:solidFill>
                  <a:schemeClr val="accent1">
                    <a:lumMod val="50000"/>
                  </a:schemeClr>
                </a:solidFill>
                <a:latin typeface="+mj-lt"/>
                <a:cs typeface="Times New Roman" pitchFamily="18" charset="0"/>
              </a:rPr>
              <a:t>   ITALY	-  MONZA</a:t>
            </a:r>
            <a:r>
              <a:rPr lang="fr-BE" altLang="en-US" sz="1400" b="1" dirty="0">
                <a:solidFill>
                  <a:schemeClr val="accent1">
                    <a:lumMod val="50000"/>
                  </a:schemeClr>
                </a:solidFill>
                <a:latin typeface="+mj-lt"/>
                <a:cs typeface="Times New Roman" pitchFamily="18" charset="0"/>
              </a:rPr>
              <a:t>, </a:t>
            </a:r>
            <a:r>
              <a:rPr lang="fr-BE" altLang="en-US" sz="1400" b="1" dirty="0" err="1">
                <a:solidFill>
                  <a:schemeClr val="accent1">
                    <a:lumMod val="50000"/>
                  </a:schemeClr>
                </a:solidFill>
                <a:latin typeface="+mj-lt"/>
                <a:cs typeface="Times New Roman" pitchFamily="18" charset="0"/>
              </a:rPr>
              <a:t>Lombardia</a:t>
            </a:r>
            <a:endParaRPr lang="fr-BE" altLang="en-US" sz="1400" b="1" dirty="0">
              <a:solidFill>
                <a:schemeClr val="accent1">
                  <a:lumMod val="50000"/>
                </a:schemeClr>
              </a:solidFill>
              <a:latin typeface="+mj-lt"/>
              <a:cs typeface="Times New Roman" pitchFamily="18" charset="0"/>
            </a:endParaRPr>
          </a:p>
          <a:p>
            <a:r>
              <a:rPr lang="fr-BE" altLang="en-US" sz="1400" b="1" dirty="0">
                <a:solidFill>
                  <a:schemeClr val="accent1">
                    <a:lumMod val="50000"/>
                  </a:schemeClr>
                </a:solidFill>
                <a:latin typeface="+mj-lt"/>
                <a:cs typeface="Times New Roman" pitchFamily="18" charset="0"/>
              </a:rPr>
              <a:t>			</a:t>
            </a:r>
            <a:endParaRPr lang="en-US" altLang="en-US" sz="1400" b="1" dirty="0">
              <a:solidFill>
                <a:schemeClr val="accent1">
                  <a:lumMod val="50000"/>
                </a:schemeClr>
              </a:solidFill>
              <a:latin typeface="+mj-lt"/>
              <a:cs typeface="Times New Roman" pitchFamily="18" charset="0"/>
            </a:endParaRPr>
          </a:p>
        </p:txBody>
      </p:sp>
      <p:sp>
        <p:nvSpPr>
          <p:cNvPr id="7" name="Rectangle 61"/>
          <p:cNvSpPr>
            <a:spLocks noChangeArrowheads="1"/>
          </p:cNvSpPr>
          <p:nvPr/>
        </p:nvSpPr>
        <p:spPr bwMode="auto">
          <a:xfrm>
            <a:off x="107504" y="3212976"/>
            <a:ext cx="9036496" cy="3477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Trebuchet MS" panose="020B0603020202020204" pitchFamily="34" charset="0"/>
                <a:ea typeface="ＭＳ Ｐゴシック" panose="020B0600070205080204" pitchFamily="34" charset="-128"/>
              </a:defRPr>
            </a:lvl1pPr>
            <a:lvl2pPr marL="742950" indent="-285750" eaLnBrk="0" hangingPunct="0">
              <a:defRPr sz="2400">
                <a:solidFill>
                  <a:schemeClr val="tx1"/>
                </a:solidFill>
                <a:latin typeface="Trebuchet MS" panose="020B0603020202020204" pitchFamily="34" charset="0"/>
                <a:ea typeface="ＭＳ Ｐゴシック" panose="020B0600070205080204" pitchFamily="34" charset="-128"/>
              </a:defRPr>
            </a:lvl2pPr>
            <a:lvl3pPr marL="1143000" indent="-228600" eaLnBrk="0" hangingPunct="0">
              <a:defRPr sz="2400">
                <a:solidFill>
                  <a:schemeClr val="tx1"/>
                </a:solidFill>
                <a:latin typeface="Trebuchet MS" panose="020B0603020202020204" pitchFamily="34" charset="0"/>
                <a:ea typeface="ＭＳ Ｐゴシック" panose="020B0600070205080204" pitchFamily="34" charset="-128"/>
              </a:defRPr>
            </a:lvl3pPr>
            <a:lvl4pPr marL="1600200" indent="-228600" eaLnBrk="0" hangingPunct="0">
              <a:defRPr sz="2400">
                <a:solidFill>
                  <a:schemeClr val="tx1"/>
                </a:solidFill>
                <a:latin typeface="Trebuchet MS" panose="020B0603020202020204" pitchFamily="34" charset="0"/>
                <a:ea typeface="ＭＳ Ｐゴシック" panose="020B0600070205080204" pitchFamily="34" charset="-128"/>
              </a:defRPr>
            </a:lvl4pPr>
            <a:lvl5pPr marL="2057400" indent="-228600" eaLnBrk="0" hangingPunct="0">
              <a:defRPr sz="2400">
                <a:solidFill>
                  <a:schemeClr val="tx1"/>
                </a:solidFill>
                <a:latin typeface="Trebuchet MS" panose="020B0603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rebuchet MS" panose="020B0603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rebuchet MS" panose="020B0603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rebuchet MS" panose="020B0603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rebuchet MS" panose="020B0603020202020204" pitchFamily="34" charset="0"/>
                <a:ea typeface="ＭＳ Ｐゴシック" panose="020B0600070205080204" pitchFamily="34" charset="-128"/>
              </a:defRPr>
            </a:lvl9pPr>
          </a:lstStyle>
          <a:p>
            <a:pPr eaLnBrk="1" hangingPunct="1"/>
            <a:r>
              <a:rPr lang="fr-BE" altLang="en-US" sz="1800" b="1" dirty="0">
                <a:solidFill>
                  <a:schemeClr val="accent1">
                    <a:lumMod val="50000"/>
                  </a:schemeClr>
                </a:solidFill>
                <a:latin typeface="+mj-lt"/>
                <a:ea typeface="+mn-ea"/>
                <a:cs typeface="Times New Roman" pitchFamily="18" charset="0"/>
              </a:rPr>
              <a:t>PROJECT </a:t>
            </a:r>
            <a:r>
              <a:rPr lang="fr-BE" altLang="en-US" sz="1800" b="1" dirty="0" smtClean="0">
                <a:solidFill>
                  <a:schemeClr val="accent1">
                    <a:lumMod val="50000"/>
                  </a:schemeClr>
                </a:solidFill>
                <a:latin typeface="+mj-lt"/>
                <a:ea typeface="+mn-ea"/>
                <a:cs typeface="Times New Roman" pitchFamily="18" charset="0"/>
              </a:rPr>
              <a:t> </a:t>
            </a:r>
            <a:r>
              <a:rPr lang="fr-BE" altLang="en-US" sz="1800" b="1" dirty="0" err="1" smtClean="0">
                <a:solidFill>
                  <a:schemeClr val="accent1">
                    <a:lumMod val="50000"/>
                  </a:schemeClr>
                </a:solidFill>
                <a:latin typeface="+mj-lt"/>
                <a:ea typeface="+mn-ea"/>
                <a:cs typeface="Times New Roman" pitchFamily="18" charset="0"/>
              </a:rPr>
              <a:t>Beneficiaries</a:t>
            </a:r>
            <a:endParaRPr lang="fr-BE" altLang="en-US" sz="1800" b="1" dirty="0" smtClean="0">
              <a:solidFill>
                <a:schemeClr val="accent1">
                  <a:lumMod val="50000"/>
                </a:schemeClr>
              </a:solidFill>
              <a:latin typeface="+mj-lt"/>
              <a:ea typeface="+mn-ea"/>
              <a:cs typeface="Times New Roman" pitchFamily="18" charset="0"/>
            </a:endParaRPr>
          </a:p>
          <a:p>
            <a:pPr eaLnBrk="1" hangingPunct="1"/>
            <a:endParaRPr lang="fr-BE" altLang="en-US" sz="1400" b="1" dirty="0">
              <a:solidFill>
                <a:schemeClr val="accent1">
                  <a:lumMod val="50000"/>
                </a:schemeClr>
              </a:solidFill>
              <a:latin typeface="+mj-lt"/>
              <a:ea typeface="+mn-ea"/>
              <a:cs typeface="Times New Roman" pitchFamily="18" charset="0"/>
            </a:endParaRPr>
          </a:p>
          <a:p>
            <a:pPr eaLnBrk="1" hangingPunct="1"/>
            <a:r>
              <a:rPr lang="fr-BE" altLang="en-US" sz="1400" b="1" dirty="0" err="1">
                <a:solidFill>
                  <a:schemeClr val="accent1">
                    <a:lumMod val="50000"/>
                  </a:schemeClr>
                </a:solidFill>
                <a:latin typeface="+mj-lt"/>
                <a:ea typeface="+mn-ea"/>
                <a:cs typeface="Times New Roman" pitchFamily="18" charset="0"/>
              </a:rPr>
              <a:t>Coordinating</a:t>
            </a:r>
            <a:r>
              <a:rPr lang="fr-BE" altLang="en-US" sz="1400" b="1" dirty="0">
                <a:solidFill>
                  <a:schemeClr val="accent1">
                    <a:lumMod val="50000"/>
                  </a:schemeClr>
                </a:solidFill>
                <a:latin typeface="+mj-lt"/>
                <a:ea typeface="+mn-ea"/>
                <a:cs typeface="Times New Roman" pitchFamily="18" charset="0"/>
              </a:rPr>
              <a:t> </a:t>
            </a:r>
            <a:r>
              <a:rPr lang="fr-BE" altLang="en-US" sz="1400" b="1" dirty="0" err="1">
                <a:solidFill>
                  <a:schemeClr val="accent1">
                    <a:lumMod val="50000"/>
                  </a:schemeClr>
                </a:solidFill>
                <a:latin typeface="+mj-lt"/>
                <a:ea typeface="+mn-ea"/>
                <a:cs typeface="Times New Roman" pitchFamily="18" charset="0"/>
              </a:rPr>
              <a:t>Beneficiary</a:t>
            </a:r>
            <a:r>
              <a:rPr lang="fr-BE" altLang="en-US" sz="1400" b="1" dirty="0">
                <a:solidFill>
                  <a:schemeClr val="accent1">
                    <a:lumMod val="50000"/>
                  </a:schemeClr>
                </a:solidFill>
                <a:latin typeface="+mj-lt"/>
                <a:ea typeface="+mn-ea"/>
                <a:cs typeface="Times New Roman" pitchFamily="18" charset="0"/>
              </a:rPr>
              <a:t>: </a:t>
            </a:r>
            <a:r>
              <a:rPr lang="fr-BE" altLang="en-US" sz="1800" b="1" dirty="0" smtClean="0">
                <a:solidFill>
                  <a:schemeClr val="accent1">
                    <a:lumMod val="50000"/>
                  </a:schemeClr>
                </a:solidFill>
                <a:latin typeface="+mj-lt"/>
                <a:ea typeface="+mn-ea"/>
                <a:cs typeface="Times New Roman" pitchFamily="18" charset="0"/>
              </a:rPr>
              <a:t>ISPRA </a:t>
            </a:r>
          </a:p>
          <a:p>
            <a:pPr eaLnBrk="1" hangingPunct="1"/>
            <a:r>
              <a:rPr lang="fr-BE" altLang="en-US" sz="1800" b="1" dirty="0" smtClean="0">
                <a:solidFill>
                  <a:schemeClr val="accent1">
                    <a:lumMod val="50000"/>
                  </a:schemeClr>
                </a:solidFill>
                <a:latin typeface="+mj-lt"/>
                <a:ea typeface="+mn-ea"/>
                <a:cs typeface="Times New Roman" pitchFamily="18" charset="0"/>
              </a:rPr>
              <a:t>		</a:t>
            </a:r>
            <a:r>
              <a:rPr lang="fr-BE" altLang="en-US" sz="1200" b="1" dirty="0" err="1" smtClean="0">
                <a:solidFill>
                  <a:schemeClr val="accent1">
                    <a:lumMod val="50000"/>
                  </a:schemeClr>
                </a:solidFill>
                <a:latin typeface="+mj-lt"/>
                <a:ea typeface="+mn-ea"/>
                <a:cs typeface="Times New Roman" pitchFamily="18" charset="0"/>
              </a:rPr>
              <a:t>Italian</a:t>
            </a:r>
            <a:r>
              <a:rPr lang="fr-BE" altLang="en-US" sz="1200" b="1" dirty="0" smtClean="0">
                <a:solidFill>
                  <a:schemeClr val="accent1">
                    <a:lumMod val="50000"/>
                  </a:schemeClr>
                </a:solidFill>
                <a:latin typeface="+mj-lt"/>
                <a:ea typeface="+mn-ea"/>
                <a:cs typeface="Times New Roman" pitchFamily="18" charset="0"/>
              </a:rPr>
              <a:t> </a:t>
            </a:r>
            <a:r>
              <a:rPr lang="fr-BE" altLang="en-US" sz="1200" b="1" dirty="0">
                <a:solidFill>
                  <a:schemeClr val="accent1">
                    <a:lumMod val="50000"/>
                  </a:schemeClr>
                </a:solidFill>
                <a:latin typeface="+mj-lt"/>
                <a:ea typeface="+mn-ea"/>
                <a:cs typeface="Times New Roman" pitchFamily="18" charset="0"/>
              </a:rPr>
              <a:t>National </a:t>
            </a:r>
            <a:r>
              <a:rPr lang="fr-BE" altLang="en-US" sz="1200" b="1" dirty="0" smtClean="0">
                <a:solidFill>
                  <a:schemeClr val="accent1">
                    <a:lumMod val="50000"/>
                  </a:schemeClr>
                </a:solidFill>
                <a:latin typeface="+mj-lt"/>
                <a:ea typeface="+mn-ea"/>
                <a:cs typeface="Times New Roman" pitchFamily="18" charset="0"/>
              </a:rPr>
              <a:t>Institute for </a:t>
            </a:r>
            <a:r>
              <a:rPr lang="fr-BE" altLang="en-US" sz="1200" b="1" dirty="0" err="1">
                <a:solidFill>
                  <a:schemeClr val="accent1">
                    <a:lumMod val="50000"/>
                  </a:schemeClr>
                </a:solidFill>
                <a:latin typeface="+mj-lt"/>
                <a:ea typeface="+mn-ea"/>
                <a:cs typeface="Times New Roman" pitchFamily="18" charset="0"/>
              </a:rPr>
              <a:t>Environmental</a:t>
            </a:r>
            <a:r>
              <a:rPr lang="fr-BE" altLang="en-US" sz="1200" b="1" dirty="0">
                <a:solidFill>
                  <a:schemeClr val="accent1">
                    <a:lumMod val="50000"/>
                  </a:schemeClr>
                </a:solidFill>
                <a:latin typeface="+mj-lt"/>
                <a:ea typeface="+mn-ea"/>
                <a:cs typeface="Times New Roman" pitchFamily="18" charset="0"/>
              </a:rPr>
              <a:t> Protection </a:t>
            </a:r>
            <a:endParaRPr lang="fr-BE" altLang="en-US" sz="1200" b="1" dirty="0" smtClean="0">
              <a:solidFill>
                <a:schemeClr val="accent1">
                  <a:lumMod val="50000"/>
                </a:schemeClr>
              </a:solidFill>
              <a:latin typeface="+mj-lt"/>
              <a:ea typeface="+mn-ea"/>
              <a:cs typeface="Times New Roman" pitchFamily="18" charset="0"/>
            </a:endParaRPr>
          </a:p>
          <a:p>
            <a:pPr eaLnBrk="1" hangingPunct="1"/>
            <a:r>
              <a:rPr lang="fr-BE" altLang="en-US" sz="1200" b="1" dirty="0" smtClean="0">
                <a:solidFill>
                  <a:schemeClr val="accent1">
                    <a:lumMod val="50000"/>
                  </a:schemeClr>
                </a:solidFill>
                <a:latin typeface="+mj-lt"/>
                <a:ea typeface="+mn-ea"/>
                <a:cs typeface="Times New Roman" pitchFamily="18" charset="0"/>
              </a:rPr>
              <a:t>		and </a:t>
            </a:r>
            <a:r>
              <a:rPr lang="fr-BE" altLang="en-US" sz="1200" b="1" dirty="0" err="1" smtClean="0">
                <a:solidFill>
                  <a:schemeClr val="accent1">
                    <a:lumMod val="50000"/>
                  </a:schemeClr>
                </a:solidFill>
                <a:latin typeface="+mj-lt"/>
                <a:ea typeface="+mn-ea"/>
                <a:cs typeface="Times New Roman" pitchFamily="18" charset="0"/>
              </a:rPr>
              <a:t>Research</a:t>
            </a:r>
            <a:endParaRPr lang="fr-BE" altLang="en-US" sz="1200" b="1" dirty="0" smtClean="0">
              <a:solidFill>
                <a:schemeClr val="accent1">
                  <a:lumMod val="50000"/>
                </a:schemeClr>
              </a:solidFill>
              <a:latin typeface="+mj-lt"/>
              <a:ea typeface="+mn-ea"/>
              <a:cs typeface="Times New Roman" pitchFamily="18" charset="0"/>
            </a:endParaRPr>
          </a:p>
          <a:p>
            <a:pPr eaLnBrk="1" hangingPunct="1"/>
            <a:endParaRPr lang="fr-BE" altLang="en-US" sz="1400" b="1" dirty="0">
              <a:solidFill>
                <a:schemeClr val="accent1">
                  <a:lumMod val="50000"/>
                </a:schemeClr>
              </a:solidFill>
              <a:latin typeface="+mj-lt"/>
              <a:ea typeface="+mn-ea"/>
              <a:cs typeface="Times New Roman" pitchFamily="18" charset="0"/>
            </a:endParaRPr>
          </a:p>
          <a:p>
            <a:pPr eaLnBrk="1" hangingPunct="1"/>
            <a:r>
              <a:rPr lang="fr-BE" altLang="en-US" sz="1400" b="1" dirty="0" err="1">
                <a:solidFill>
                  <a:schemeClr val="accent1">
                    <a:lumMod val="50000"/>
                  </a:schemeClr>
                </a:solidFill>
                <a:latin typeface="+mj-lt"/>
                <a:ea typeface="+mn-ea"/>
                <a:cs typeface="Times New Roman" pitchFamily="18" charset="0"/>
              </a:rPr>
              <a:t>Associated</a:t>
            </a:r>
            <a:r>
              <a:rPr lang="fr-BE" altLang="en-US" sz="1400" b="1" dirty="0">
                <a:solidFill>
                  <a:schemeClr val="accent1">
                    <a:lumMod val="50000"/>
                  </a:schemeClr>
                </a:solidFill>
                <a:latin typeface="+mj-lt"/>
                <a:ea typeface="+mn-ea"/>
                <a:cs typeface="Times New Roman" pitchFamily="18" charset="0"/>
              </a:rPr>
              <a:t> </a:t>
            </a:r>
            <a:r>
              <a:rPr lang="fr-BE" altLang="en-US" sz="1400" b="1" dirty="0" err="1">
                <a:solidFill>
                  <a:schemeClr val="accent1">
                    <a:lumMod val="50000"/>
                  </a:schemeClr>
                </a:solidFill>
                <a:latin typeface="+mj-lt"/>
                <a:ea typeface="+mn-ea"/>
                <a:cs typeface="Times New Roman" pitchFamily="18" charset="0"/>
              </a:rPr>
              <a:t>Beneficiaries</a:t>
            </a:r>
            <a:r>
              <a:rPr lang="fr-BE" altLang="en-US" sz="1400" b="1" dirty="0">
                <a:solidFill>
                  <a:schemeClr val="accent1">
                    <a:lumMod val="50000"/>
                  </a:schemeClr>
                </a:solidFill>
                <a:latin typeface="+mj-lt"/>
                <a:ea typeface="+mn-ea"/>
                <a:cs typeface="Times New Roman" pitchFamily="18" charset="0"/>
              </a:rPr>
              <a:t>:  </a:t>
            </a:r>
            <a:r>
              <a:rPr lang="fr-BE" altLang="en-US" sz="1800" b="1" dirty="0" smtClean="0">
                <a:solidFill>
                  <a:schemeClr val="accent1">
                    <a:lumMod val="50000"/>
                  </a:schemeClr>
                </a:solidFill>
                <a:latin typeface="+mj-lt"/>
                <a:ea typeface="+mn-ea"/>
                <a:cs typeface="Times New Roman" pitchFamily="18" charset="0"/>
              </a:rPr>
              <a:t>MONZA </a:t>
            </a:r>
            <a:r>
              <a:rPr lang="fr-BE" altLang="en-US" sz="1800" b="1" dirty="0" err="1" smtClean="0">
                <a:solidFill>
                  <a:schemeClr val="accent1">
                    <a:lumMod val="50000"/>
                  </a:schemeClr>
                </a:solidFill>
                <a:latin typeface="+mj-lt"/>
                <a:ea typeface="+mn-ea"/>
                <a:cs typeface="Times New Roman" pitchFamily="18" charset="0"/>
              </a:rPr>
              <a:t>Municipality</a:t>
            </a:r>
            <a:endParaRPr lang="fr-BE" altLang="en-US" sz="1800" b="1" dirty="0" smtClean="0">
              <a:solidFill>
                <a:schemeClr val="accent1">
                  <a:lumMod val="50000"/>
                </a:schemeClr>
              </a:solidFill>
              <a:latin typeface="+mj-lt"/>
              <a:ea typeface="+mn-ea"/>
              <a:cs typeface="Times New Roman" pitchFamily="18" charset="0"/>
            </a:endParaRPr>
          </a:p>
          <a:p>
            <a:pPr eaLnBrk="1" hangingPunct="1"/>
            <a:endParaRPr lang="fr-BE" altLang="en-US" sz="1400" b="1" dirty="0" smtClean="0">
              <a:solidFill>
                <a:schemeClr val="accent1">
                  <a:lumMod val="50000"/>
                </a:schemeClr>
              </a:solidFill>
              <a:latin typeface="+mj-lt"/>
              <a:ea typeface="+mn-ea"/>
              <a:cs typeface="Times New Roman" pitchFamily="18" charset="0"/>
            </a:endParaRPr>
          </a:p>
          <a:p>
            <a:pPr eaLnBrk="1" hangingPunct="1"/>
            <a:endParaRPr lang="fr-BE" altLang="en-US" sz="1400" b="1" dirty="0">
              <a:solidFill>
                <a:schemeClr val="accent1">
                  <a:lumMod val="50000"/>
                </a:schemeClr>
              </a:solidFill>
              <a:latin typeface="+mj-lt"/>
              <a:ea typeface="+mn-ea"/>
              <a:cs typeface="Times New Roman" pitchFamily="18" charset="0"/>
            </a:endParaRPr>
          </a:p>
          <a:p>
            <a:pPr eaLnBrk="1" hangingPunct="1"/>
            <a:r>
              <a:rPr lang="fr-BE" altLang="en-US" sz="1400" b="1" dirty="0">
                <a:solidFill>
                  <a:schemeClr val="accent1">
                    <a:lumMod val="50000"/>
                  </a:schemeClr>
                </a:solidFill>
                <a:latin typeface="+mj-lt"/>
                <a:ea typeface="+mn-ea"/>
                <a:cs typeface="Times New Roman" pitchFamily="18" charset="0"/>
              </a:rPr>
              <a:t>		</a:t>
            </a:r>
            <a:r>
              <a:rPr lang="fr-BE" altLang="en-US" sz="1400" b="1" dirty="0" smtClean="0">
                <a:solidFill>
                  <a:schemeClr val="accent1">
                    <a:lumMod val="50000"/>
                  </a:schemeClr>
                </a:solidFill>
                <a:latin typeface="+mj-lt"/>
                <a:ea typeface="+mn-ea"/>
                <a:cs typeface="Times New Roman" pitchFamily="18" charset="0"/>
              </a:rPr>
              <a:t>    </a:t>
            </a:r>
            <a:r>
              <a:rPr lang="fr-BE" altLang="en-US" sz="1800" b="1" dirty="0" smtClean="0">
                <a:solidFill>
                  <a:schemeClr val="accent1">
                    <a:lumMod val="50000"/>
                  </a:schemeClr>
                </a:solidFill>
                <a:latin typeface="+mj-lt"/>
                <a:ea typeface="+mn-ea"/>
                <a:cs typeface="Times New Roman" pitchFamily="18" charset="0"/>
              </a:rPr>
              <a:t>UNIVERSITY </a:t>
            </a:r>
            <a:r>
              <a:rPr lang="fr-BE" altLang="en-US" sz="1800" b="1" dirty="0">
                <a:solidFill>
                  <a:schemeClr val="accent1">
                    <a:lumMod val="50000"/>
                  </a:schemeClr>
                </a:solidFill>
                <a:latin typeface="+mj-lt"/>
                <a:ea typeface="+mn-ea"/>
                <a:cs typeface="Times New Roman" pitchFamily="18" charset="0"/>
              </a:rPr>
              <a:t>of </a:t>
            </a:r>
            <a:r>
              <a:rPr lang="fr-BE" altLang="en-US" sz="1800" b="1" dirty="0" smtClean="0">
                <a:solidFill>
                  <a:schemeClr val="accent1">
                    <a:lumMod val="50000"/>
                  </a:schemeClr>
                </a:solidFill>
                <a:latin typeface="+mj-lt"/>
                <a:ea typeface="+mn-ea"/>
                <a:cs typeface="Times New Roman" pitchFamily="18" charset="0"/>
              </a:rPr>
              <a:t>FLORENCE</a:t>
            </a:r>
          </a:p>
          <a:p>
            <a:pPr eaLnBrk="1" hangingPunct="1"/>
            <a:endParaRPr lang="fr-BE" altLang="en-US" sz="1400" b="1" dirty="0">
              <a:solidFill>
                <a:schemeClr val="accent1">
                  <a:lumMod val="50000"/>
                </a:schemeClr>
              </a:solidFill>
              <a:latin typeface="+mj-lt"/>
              <a:ea typeface="+mn-ea"/>
              <a:cs typeface="Times New Roman" pitchFamily="18" charset="0"/>
            </a:endParaRPr>
          </a:p>
          <a:p>
            <a:pPr eaLnBrk="1" hangingPunct="1"/>
            <a:r>
              <a:rPr lang="fr-BE" altLang="en-US" sz="1400" b="1" dirty="0">
                <a:solidFill>
                  <a:schemeClr val="accent1">
                    <a:lumMod val="50000"/>
                  </a:schemeClr>
                </a:solidFill>
                <a:latin typeface="+mj-lt"/>
                <a:ea typeface="+mn-ea"/>
                <a:cs typeface="Times New Roman" pitchFamily="18" charset="0"/>
              </a:rPr>
              <a:t>			</a:t>
            </a:r>
            <a:endParaRPr lang="fr-BE" altLang="en-US" sz="1800" b="1" dirty="0" smtClean="0">
              <a:solidFill>
                <a:schemeClr val="accent1">
                  <a:lumMod val="50000"/>
                </a:schemeClr>
              </a:solidFill>
              <a:latin typeface="+mj-lt"/>
              <a:ea typeface="+mn-ea"/>
              <a:cs typeface="Times New Roman" pitchFamily="18" charset="0"/>
            </a:endParaRPr>
          </a:p>
          <a:p>
            <a:pPr eaLnBrk="1" hangingPunct="1"/>
            <a:r>
              <a:rPr lang="fr-BE" altLang="en-US" sz="1800" b="1" dirty="0" smtClean="0">
                <a:solidFill>
                  <a:schemeClr val="accent1">
                    <a:lumMod val="50000"/>
                  </a:schemeClr>
                </a:solidFill>
                <a:latin typeface="+mj-lt"/>
                <a:ea typeface="+mn-ea"/>
                <a:cs typeface="Times New Roman" pitchFamily="18" charset="0"/>
              </a:rPr>
              <a:t>		    Vie </a:t>
            </a:r>
            <a:r>
              <a:rPr lang="fr-BE" altLang="en-US" sz="1800" b="1" dirty="0">
                <a:solidFill>
                  <a:schemeClr val="accent1">
                    <a:lumMod val="50000"/>
                  </a:schemeClr>
                </a:solidFill>
                <a:latin typeface="+mj-lt"/>
                <a:ea typeface="+mn-ea"/>
                <a:cs typeface="Times New Roman" pitchFamily="18" charset="0"/>
              </a:rPr>
              <a:t>en.ro.Se. </a:t>
            </a:r>
            <a:r>
              <a:rPr lang="fr-BE" altLang="en-US" sz="1800" b="1" dirty="0" err="1">
                <a:solidFill>
                  <a:schemeClr val="accent1">
                    <a:lumMod val="50000"/>
                  </a:schemeClr>
                </a:solidFill>
                <a:latin typeface="+mj-lt"/>
                <a:ea typeface="+mn-ea"/>
                <a:cs typeface="Times New Roman" pitchFamily="18" charset="0"/>
              </a:rPr>
              <a:t>Ingegneria</a:t>
            </a:r>
            <a:r>
              <a:rPr lang="fr-BE" altLang="en-US" sz="1800" b="1" dirty="0">
                <a:solidFill>
                  <a:schemeClr val="accent1">
                    <a:lumMod val="50000"/>
                  </a:schemeClr>
                </a:solidFill>
                <a:latin typeface="+mj-lt"/>
                <a:ea typeface="+mn-ea"/>
                <a:cs typeface="Times New Roman" pitchFamily="18" charset="0"/>
              </a:rPr>
              <a:t> </a:t>
            </a:r>
            <a:r>
              <a:rPr lang="fr-BE" altLang="en-US" sz="1800" b="1" dirty="0" err="1">
                <a:solidFill>
                  <a:schemeClr val="accent1">
                    <a:lumMod val="50000"/>
                  </a:schemeClr>
                </a:solidFill>
                <a:latin typeface="+mj-lt"/>
                <a:ea typeface="+mn-ea"/>
                <a:cs typeface="Times New Roman" pitchFamily="18" charset="0"/>
              </a:rPr>
              <a:t>srl</a:t>
            </a:r>
            <a:endParaRPr lang="en-US" altLang="en-US" sz="1800" b="1" dirty="0">
              <a:solidFill>
                <a:schemeClr val="accent1">
                  <a:lumMod val="50000"/>
                </a:schemeClr>
              </a:solidFill>
              <a:latin typeface="+mj-lt"/>
              <a:ea typeface="+mn-ea"/>
              <a:cs typeface="Times New Roman" pitchFamily="18" charset="0"/>
            </a:endParaRPr>
          </a:p>
          <a:p>
            <a:pPr eaLnBrk="1" hangingPunct="1"/>
            <a:endParaRPr lang="en-US" altLang="en-US" sz="1600" b="1" dirty="0">
              <a:solidFill>
                <a:schemeClr val="accent1">
                  <a:lumMod val="50000"/>
                </a:schemeClr>
              </a:solidFill>
              <a:latin typeface="+mj-lt"/>
            </a:endParaRPr>
          </a:p>
        </p:txBody>
      </p:sp>
      <p:pic>
        <p:nvPicPr>
          <p:cNvPr id="9" name="Picture 3" descr="C:\Users\rosalba.silvaggio\AppData\Local\Microsoft\Windows\Temporary Internet Files\Content.Outlook\3PX95L63\CENTRATO.tif"/>
          <p:cNvPicPr>
            <a:picLocks noChangeAspect="1" noChangeArrowheads="1"/>
          </p:cNvPicPr>
          <p:nvPr/>
        </p:nvPicPr>
        <p:blipFill>
          <a:blip r:embed="rId4" cstate="print"/>
          <a:srcRect/>
          <a:stretch>
            <a:fillRect/>
          </a:stretch>
        </p:blipFill>
        <p:spPr bwMode="auto">
          <a:xfrm>
            <a:off x="6372200" y="3356992"/>
            <a:ext cx="792088" cy="711652"/>
          </a:xfrm>
          <a:prstGeom prst="rect">
            <a:avLst/>
          </a:prstGeom>
          <a:noFill/>
        </p:spPr>
      </p:pic>
      <p:pic>
        <p:nvPicPr>
          <p:cNvPr id="10" name="Picture 5" descr="Image"/>
          <p:cNvPicPr>
            <a:picLocks noChangeAspect="1" noChangeArrowheads="1"/>
          </p:cNvPicPr>
          <p:nvPr/>
        </p:nvPicPr>
        <p:blipFill>
          <a:blip r:embed="rId5" cstate="print"/>
          <a:srcRect/>
          <a:stretch>
            <a:fillRect/>
          </a:stretch>
        </p:blipFill>
        <p:spPr bwMode="auto">
          <a:xfrm>
            <a:off x="6372200" y="4221088"/>
            <a:ext cx="720080" cy="720080"/>
          </a:xfrm>
          <a:prstGeom prst="rect">
            <a:avLst/>
          </a:prstGeom>
          <a:noFill/>
        </p:spPr>
      </p:pic>
      <p:pic>
        <p:nvPicPr>
          <p:cNvPr id="11" name="Picture 9" descr="Logo UniFi">
            <a:hlinkClick r:id="rId6"/>
          </p:cNvPr>
          <p:cNvPicPr>
            <a:picLocks noChangeAspect="1" noChangeArrowheads="1"/>
          </p:cNvPicPr>
          <p:nvPr/>
        </p:nvPicPr>
        <p:blipFill>
          <a:blip r:embed="rId7" cstate="print"/>
          <a:srcRect/>
          <a:stretch>
            <a:fillRect/>
          </a:stretch>
        </p:blipFill>
        <p:spPr bwMode="auto">
          <a:xfrm>
            <a:off x="6516216" y="5157192"/>
            <a:ext cx="1441856" cy="441569"/>
          </a:xfrm>
          <a:prstGeom prst="rect">
            <a:avLst/>
          </a:prstGeom>
          <a:noFill/>
        </p:spPr>
      </p:pic>
      <p:pic>
        <p:nvPicPr>
          <p:cNvPr id="12" name="Immagine 1" descr="LOGO 2016 piccolo"/>
          <p:cNvPicPr>
            <a:picLocks noChangeAspect="1" noChangeArrowheads="1"/>
          </p:cNvPicPr>
          <p:nvPr/>
        </p:nvPicPr>
        <p:blipFill>
          <a:blip r:embed="rId8" cstate="print"/>
          <a:srcRect/>
          <a:stretch>
            <a:fillRect/>
          </a:stretch>
        </p:blipFill>
        <p:spPr bwMode="auto">
          <a:xfrm>
            <a:off x="6516216" y="5949280"/>
            <a:ext cx="1656184" cy="417025"/>
          </a:xfrm>
          <a:prstGeom prst="rect">
            <a:avLst/>
          </a:prstGeom>
          <a:noFill/>
          <a:ln w="9525">
            <a:noFill/>
            <a:miter lim="800000"/>
            <a:headEnd/>
            <a:tailEnd/>
          </a:ln>
        </p:spPr>
      </p:pic>
      <p:pic>
        <p:nvPicPr>
          <p:cNvPr id="13" name="Picture 16" descr="C:\Users\rosalba.silvaggio\Documents\Convegni 2016\ICSV 2016 Athens\Articolo WS END\Italia-div.jpg"/>
          <p:cNvPicPr>
            <a:picLocks noChangeAspect="1" noChangeArrowheads="1"/>
          </p:cNvPicPr>
          <p:nvPr/>
        </p:nvPicPr>
        <p:blipFill>
          <a:blip r:embed="rId9" cstate="print"/>
          <a:srcRect/>
          <a:stretch>
            <a:fillRect/>
          </a:stretch>
        </p:blipFill>
        <p:spPr bwMode="auto">
          <a:xfrm>
            <a:off x="6911975" y="1340768"/>
            <a:ext cx="2232025" cy="2232025"/>
          </a:xfrm>
          <a:prstGeom prst="rect">
            <a:avLst/>
          </a:prstGeom>
          <a:noFill/>
          <a:ln w="9525">
            <a:noFill/>
            <a:miter lim="800000"/>
            <a:headEnd/>
            <a:tailEnd/>
          </a:ln>
        </p:spPr>
      </p:pic>
      <p:sp>
        <p:nvSpPr>
          <p:cNvPr id="14" name="AutoShape 69"/>
          <p:cNvSpPr>
            <a:spLocks noChangeArrowheads="1"/>
          </p:cNvSpPr>
          <p:nvPr/>
        </p:nvSpPr>
        <p:spPr bwMode="auto">
          <a:xfrm>
            <a:off x="7380312" y="1484784"/>
            <a:ext cx="288925" cy="215900"/>
          </a:xfrm>
          <a:prstGeom prst="star5">
            <a:avLst/>
          </a:prstGeom>
          <a:solidFill>
            <a:schemeClr val="accent1"/>
          </a:solidFill>
          <a:ln w="9525">
            <a:solidFill>
              <a:schemeClr val="tx1"/>
            </a:solidFill>
            <a:miter lim="800000"/>
            <a:headEnd/>
            <a:tailEnd/>
          </a:ln>
          <a:effectLst/>
        </p:spPr>
        <p:txBody>
          <a:bodyPr wrap="none" anchor="ctr"/>
          <a:lstStyle/>
          <a:p>
            <a:pPr>
              <a:defRPr/>
            </a:pPr>
            <a:endParaRPr lang="en-US">
              <a:ea typeface="+mn-ea"/>
            </a:endParaRPr>
          </a:p>
        </p:txBody>
      </p:sp>
      <p:sp>
        <p:nvSpPr>
          <p:cNvPr id="15" name="AutoShape 69"/>
          <p:cNvSpPr>
            <a:spLocks noChangeArrowheads="1"/>
          </p:cNvSpPr>
          <p:nvPr/>
        </p:nvSpPr>
        <p:spPr bwMode="auto">
          <a:xfrm flipH="1">
            <a:off x="7668344" y="1988840"/>
            <a:ext cx="144463" cy="144463"/>
          </a:xfrm>
          <a:prstGeom prst="star5">
            <a:avLst/>
          </a:prstGeom>
          <a:solidFill>
            <a:srgbClr val="FFC000"/>
          </a:solidFill>
          <a:ln w="9525">
            <a:solidFill>
              <a:schemeClr val="tx1"/>
            </a:solidFill>
            <a:miter lim="800000"/>
            <a:headEnd/>
            <a:tailEnd/>
          </a:ln>
          <a:effectLst/>
        </p:spPr>
        <p:txBody>
          <a:bodyPr wrap="none" anchor="ctr"/>
          <a:lstStyle/>
          <a:p>
            <a:pPr>
              <a:defRPr/>
            </a:pPr>
            <a:endParaRPr lang="en-US">
              <a:ea typeface="+mn-ea"/>
            </a:endParaRPr>
          </a:p>
        </p:txBody>
      </p:sp>
      <p:sp>
        <p:nvSpPr>
          <p:cNvPr id="16" name="AutoShape 69"/>
          <p:cNvSpPr>
            <a:spLocks noChangeArrowheads="1"/>
          </p:cNvSpPr>
          <p:nvPr/>
        </p:nvSpPr>
        <p:spPr bwMode="auto">
          <a:xfrm flipH="1">
            <a:off x="7884368" y="2348880"/>
            <a:ext cx="144463" cy="144463"/>
          </a:xfrm>
          <a:prstGeom prst="star5">
            <a:avLst/>
          </a:prstGeom>
          <a:solidFill>
            <a:srgbClr val="FFC000"/>
          </a:solidFill>
          <a:ln w="9525">
            <a:solidFill>
              <a:schemeClr val="tx1"/>
            </a:solidFill>
            <a:miter lim="800000"/>
            <a:headEnd/>
            <a:tailEnd/>
          </a:ln>
          <a:effectLst/>
        </p:spPr>
        <p:txBody>
          <a:bodyPr wrap="none" anchor="ctr"/>
          <a:lstStyle/>
          <a:p>
            <a:pPr>
              <a:defRPr/>
            </a:pPr>
            <a:endParaRPr lang="en-US">
              <a:ea typeface="+mn-ea"/>
            </a:endParaRPr>
          </a:p>
        </p:txBody>
      </p:sp>
      <p:sp>
        <p:nvSpPr>
          <p:cNvPr id="17" name="CasellaDiTesto 16"/>
          <p:cNvSpPr txBox="1"/>
          <p:nvPr/>
        </p:nvSpPr>
        <p:spPr>
          <a:xfrm>
            <a:off x="1331640" y="692696"/>
            <a:ext cx="8717211" cy="400110"/>
          </a:xfrm>
          <a:prstGeom prst="rect">
            <a:avLst/>
          </a:prstGeom>
          <a:noFill/>
        </p:spPr>
        <p:txBody>
          <a:bodyPr wrap="square" rtlCol="0">
            <a:spAutoFit/>
          </a:bodyPr>
          <a:lstStyle/>
          <a:p>
            <a:pPr defTabSz="457200"/>
            <a:r>
              <a:rPr lang="it-IT" sz="2000" b="1" dirty="0" smtClean="0">
                <a:solidFill>
                  <a:prstClr val="white"/>
                </a:solidFill>
                <a:latin typeface="Aero Matics Regular"/>
                <a:cs typeface="Aero Matics Regular"/>
              </a:rPr>
              <a:t>Project location and </a:t>
            </a:r>
            <a:r>
              <a:rPr lang="it-IT" sz="2000" b="1" dirty="0" err="1" smtClean="0">
                <a:solidFill>
                  <a:prstClr val="white"/>
                </a:solidFill>
                <a:latin typeface="Aero Matics Regular"/>
                <a:cs typeface="Aero Matics Regular"/>
              </a:rPr>
              <a:t>beneficiaries</a:t>
            </a:r>
            <a:endParaRPr lang="it-IT" sz="2000" b="1" dirty="0">
              <a:solidFill>
                <a:prstClr val="white"/>
              </a:solidFill>
              <a:latin typeface="Aero Matics Regular"/>
              <a:cs typeface="Aero Matics Regular"/>
            </a:endParaRPr>
          </a:p>
        </p:txBody>
      </p:sp>
      <p:pic>
        <p:nvPicPr>
          <p:cNvPr id="18" name="Immagine 17"/>
          <p:cNvPicPr/>
          <p:nvPr/>
        </p:nvPicPr>
        <p:blipFill>
          <a:blip r:embed="rId10" cstate="print"/>
          <a:srcRect t="36368" r="19528" b="59779"/>
          <a:stretch>
            <a:fillRect/>
          </a:stretch>
        </p:blipFill>
        <p:spPr bwMode="auto">
          <a:xfrm rot="16200000" flipV="1">
            <a:off x="4463988" y="4905165"/>
            <a:ext cx="3312368" cy="72007"/>
          </a:xfrm>
          <a:prstGeom prst="rect">
            <a:avLst/>
          </a:prstGeom>
          <a:noFill/>
          <a:ln w="6350" cmpd="sng">
            <a:solidFill>
              <a:srgbClr val="D6E3BC"/>
            </a:solidFill>
            <a:miter lim="800000"/>
            <a:headEnd/>
            <a:tailEnd/>
          </a:ln>
          <a:effectLst/>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srcRect/>
          <a:stretch>
            <a:fillRect/>
          </a:stretch>
        </a:blipFill>
        <a:effectLst/>
      </p:bgPr>
    </p:bg>
    <p:spTree>
      <p:nvGrpSpPr>
        <p:cNvPr id="1" name=""/>
        <p:cNvGrpSpPr/>
        <p:nvPr/>
      </p:nvGrpSpPr>
      <p:grpSpPr>
        <a:xfrm>
          <a:off x="0" y="0"/>
          <a:ext cx="0" cy="0"/>
          <a:chOff x="0" y="0"/>
          <a:chExt cx="0" cy="0"/>
        </a:xfrm>
      </p:grpSpPr>
      <p:sp>
        <p:nvSpPr>
          <p:cNvPr id="4" name="CasellaDiTesto 3"/>
          <p:cNvSpPr txBox="1"/>
          <p:nvPr/>
        </p:nvSpPr>
        <p:spPr>
          <a:xfrm>
            <a:off x="8593504" y="6316823"/>
            <a:ext cx="550496" cy="369332"/>
          </a:xfrm>
          <a:prstGeom prst="rect">
            <a:avLst/>
          </a:prstGeom>
          <a:noFill/>
        </p:spPr>
        <p:txBody>
          <a:bodyPr wrap="square" rtlCol="0">
            <a:spAutoFit/>
          </a:bodyPr>
          <a:lstStyle/>
          <a:p>
            <a:pPr defTabSz="457200"/>
            <a:r>
              <a:rPr lang="it-IT" dirty="0" smtClean="0">
                <a:solidFill>
                  <a:prstClr val="black"/>
                </a:solidFill>
              </a:rPr>
              <a:t>10</a:t>
            </a:r>
            <a:endParaRPr lang="it-IT" dirty="0">
              <a:solidFill>
                <a:prstClr val="black"/>
              </a:solidFill>
            </a:endParaRPr>
          </a:p>
        </p:txBody>
      </p:sp>
      <p:sp>
        <p:nvSpPr>
          <p:cNvPr id="5" name="Rettangolo 4"/>
          <p:cNvSpPr/>
          <p:nvPr/>
        </p:nvSpPr>
        <p:spPr>
          <a:xfrm>
            <a:off x="1043608" y="692696"/>
            <a:ext cx="2300630" cy="369332"/>
          </a:xfrm>
          <a:prstGeom prst="rect">
            <a:avLst/>
          </a:prstGeom>
        </p:spPr>
        <p:txBody>
          <a:bodyPr wrap="none">
            <a:spAutoFit/>
          </a:bodyPr>
          <a:lstStyle/>
          <a:p>
            <a:r>
              <a:rPr lang="en-US" altLang="en-US" b="1" dirty="0" smtClean="0">
                <a:solidFill>
                  <a:prstClr val="white"/>
                </a:solidFill>
                <a:latin typeface="Aero Matics Regular"/>
                <a:cs typeface="Aero Matics Regular"/>
              </a:rPr>
              <a:t>Monza Municipality</a:t>
            </a:r>
            <a:endParaRPr lang="it-IT" altLang="it-IT" b="1" dirty="0" smtClean="0">
              <a:solidFill>
                <a:prstClr val="white"/>
              </a:solidFill>
              <a:latin typeface="Aero Matics Regular"/>
              <a:cs typeface="Aero Matics Regular"/>
            </a:endParaRPr>
          </a:p>
        </p:txBody>
      </p:sp>
      <p:pic>
        <p:nvPicPr>
          <p:cNvPr id="6" name="Picture 3" descr="C:\Users\rosalba.silvaggio\Documents\proposta LIFE MONZA 2015 LEZ\FOTO\villa_reale_029151.jpg"/>
          <p:cNvPicPr>
            <a:picLocks noChangeAspect="1" noChangeArrowheads="1"/>
          </p:cNvPicPr>
          <p:nvPr/>
        </p:nvPicPr>
        <p:blipFill>
          <a:blip r:embed="rId3" cstate="print"/>
          <a:srcRect/>
          <a:stretch>
            <a:fillRect/>
          </a:stretch>
        </p:blipFill>
        <p:spPr bwMode="auto">
          <a:xfrm>
            <a:off x="2987824" y="1196752"/>
            <a:ext cx="4252778" cy="2096346"/>
          </a:xfrm>
          <a:prstGeom prst="rect">
            <a:avLst/>
          </a:prstGeom>
          <a:noFill/>
        </p:spPr>
      </p:pic>
      <p:pic>
        <p:nvPicPr>
          <p:cNvPr id="7" name="Picture 2" descr="C:\Users\rosalba.silvaggio\Documents\proposta LIFE MONZA 2015 LEZ\FOTO\150429_duomo_314x314.png"/>
          <p:cNvPicPr>
            <a:picLocks noChangeAspect="1" noChangeArrowheads="1"/>
          </p:cNvPicPr>
          <p:nvPr/>
        </p:nvPicPr>
        <p:blipFill>
          <a:blip r:embed="rId4" cstate="print"/>
          <a:srcRect/>
          <a:stretch>
            <a:fillRect/>
          </a:stretch>
        </p:blipFill>
        <p:spPr bwMode="auto">
          <a:xfrm>
            <a:off x="251520" y="3356992"/>
            <a:ext cx="2990850" cy="2990850"/>
          </a:xfrm>
          <a:prstGeom prst="rect">
            <a:avLst/>
          </a:prstGeom>
          <a:noFill/>
        </p:spPr>
      </p:pic>
      <p:pic>
        <p:nvPicPr>
          <p:cNvPr id="8" name="Picture 8" descr="C:\Users\rosalba.silvaggio\Documents\proposta LIFE MONZA 2015 LEZ\FOTO\Foto Simonetta\Monza_aerial_photo.jpeg"/>
          <p:cNvPicPr>
            <a:picLocks noChangeAspect="1" noChangeArrowheads="1"/>
          </p:cNvPicPr>
          <p:nvPr/>
        </p:nvPicPr>
        <p:blipFill>
          <a:blip r:embed="rId5" cstate="print"/>
          <a:srcRect/>
          <a:stretch>
            <a:fillRect/>
          </a:stretch>
        </p:blipFill>
        <p:spPr bwMode="auto">
          <a:xfrm>
            <a:off x="3707904" y="3356992"/>
            <a:ext cx="4587354" cy="3023665"/>
          </a:xfrm>
          <a:prstGeom prst="rect">
            <a:avLst/>
          </a:prstGeom>
          <a:noFill/>
        </p:spPr>
      </p:pic>
      <p:sp>
        <p:nvSpPr>
          <p:cNvPr id="9" name="CasellaDiTesto 8"/>
          <p:cNvSpPr txBox="1"/>
          <p:nvPr/>
        </p:nvSpPr>
        <p:spPr>
          <a:xfrm>
            <a:off x="0" y="6611779"/>
            <a:ext cx="4536504" cy="246221"/>
          </a:xfrm>
          <a:prstGeom prst="rect">
            <a:avLst/>
          </a:prstGeom>
          <a:noFill/>
        </p:spPr>
        <p:txBody>
          <a:bodyPr wrap="square" rtlCol="0">
            <a:spAutoFit/>
          </a:bodyPr>
          <a:lstStyle/>
          <a:p>
            <a:r>
              <a:rPr lang="it-IT" altLang="en-US" sz="1000" b="1" dirty="0" err="1" smtClean="0">
                <a:solidFill>
                  <a:schemeClr val="accent1">
                    <a:lumMod val="50000"/>
                  </a:schemeClr>
                </a:solidFill>
                <a:latin typeface="Times New Roman" pitchFamily="18" charset="0"/>
                <a:cs typeface="Times New Roman" pitchFamily="18" charset="0"/>
              </a:rPr>
              <a:t>Courtesy</a:t>
            </a:r>
            <a:r>
              <a:rPr lang="it-IT" altLang="en-US" sz="1000" b="1" dirty="0" smtClean="0">
                <a:solidFill>
                  <a:schemeClr val="accent1">
                    <a:lumMod val="50000"/>
                  </a:schemeClr>
                </a:solidFill>
                <a:latin typeface="Times New Roman" pitchFamily="18" charset="0"/>
                <a:cs typeface="Times New Roman" pitchFamily="18" charset="0"/>
              </a:rPr>
              <a:t> Monza </a:t>
            </a:r>
            <a:r>
              <a:rPr lang="it-IT" altLang="en-US" sz="1000" b="1" dirty="0" err="1" smtClean="0">
                <a:solidFill>
                  <a:schemeClr val="accent1">
                    <a:lumMod val="50000"/>
                  </a:schemeClr>
                </a:solidFill>
                <a:latin typeface="Times New Roman" pitchFamily="18" charset="0"/>
                <a:cs typeface="Times New Roman" pitchFamily="18" charset="0"/>
              </a:rPr>
              <a:t>Municipality</a:t>
            </a:r>
            <a:r>
              <a:rPr lang="it-IT" altLang="en-US" sz="1000" b="1" dirty="0" smtClean="0">
                <a:solidFill>
                  <a:schemeClr val="accent1">
                    <a:lumMod val="50000"/>
                  </a:schemeClr>
                </a:solidFill>
                <a:latin typeface="Times New Roman" pitchFamily="18" charset="0"/>
                <a:cs typeface="Times New Roman" pitchFamily="18" charset="0"/>
              </a:rPr>
              <a:t> </a:t>
            </a:r>
            <a:r>
              <a:rPr lang="it-IT" altLang="en-US" sz="1000" b="1" dirty="0" smtClean="0">
                <a:solidFill>
                  <a:schemeClr val="accent1">
                    <a:lumMod val="50000"/>
                  </a:schemeClr>
                </a:solidFill>
                <a:latin typeface="Times New Roman" pitchFamily="18" charset="0"/>
                <a:cs typeface="Times New Roman" pitchFamily="18" charset="0"/>
                <a:hlinkClick r:id="rId6"/>
              </a:rPr>
              <a:t>http://www.comune.monza.it/</a:t>
            </a:r>
            <a:r>
              <a:rPr lang="it-IT" altLang="en-US" sz="1000" b="1" dirty="0" err="1" smtClean="0">
                <a:solidFill>
                  <a:schemeClr val="accent1">
                    <a:lumMod val="50000"/>
                  </a:schemeClr>
                </a:solidFill>
                <a:latin typeface="Times New Roman" pitchFamily="18" charset="0"/>
                <a:cs typeface="Times New Roman" pitchFamily="18" charset="0"/>
                <a:hlinkClick r:id="rId6"/>
              </a:rPr>
              <a:t>it</a:t>
            </a:r>
            <a:r>
              <a:rPr lang="it-IT" altLang="en-US" sz="1000" b="1" dirty="0" smtClean="0">
                <a:solidFill>
                  <a:schemeClr val="accent1">
                    <a:lumMod val="50000"/>
                  </a:schemeClr>
                </a:solidFill>
                <a:latin typeface="Times New Roman" pitchFamily="18" charset="0"/>
                <a:cs typeface="Times New Roman" pitchFamily="18" charset="0"/>
                <a:hlinkClick r:id="rId6"/>
              </a:rPr>
              <a:t>/#0</a:t>
            </a:r>
            <a:endParaRPr lang="it-IT" altLang="en-US" sz="1000" b="1" dirty="0" smtClean="0">
              <a:solidFill>
                <a:schemeClr val="accent1">
                  <a:lumMod val="50000"/>
                </a:schemeClr>
              </a:solidFill>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20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srcRect/>
          <a:stretch>
            <a:fillRect/>
          </a:stretch>
        </a:blipFill>
        <a:effectLst/>
      </p:bgPr>
    </p:bg>
    <p:spTree>
      <p:nvGrpSpPr>
        <p:cNvPr id="1" name=""/>
        <p:cNvGrpSpPr/>
        <p:nvPr/>
      </p:nvGrpSpPr>
      <p:grpSpPr>
        <a:xfrm>
          <a:off x="0" y="0"/>
          <a:ext cx="0" cy="0"/>
          <a:chOff x="0" y="0"/>
          <a:chExt cx="0" cy="0"/>
        </a:xfrm>
      </p:grpSpPr>
      <p:sp>
        <p:nvSpPr>
          <p:cNvPr id="5" name="Rettangolo 4"/>
          <p:cNvSpPr/>
          <p:nvPr/>
        </p:nvSpPr>
        <p:spPr>
          <a:xfrm>
            <a:off x="1043608" y="692696"/>
            <a:ext cx="3672800" cy="369332"/>
          </a:xfrm>
          <a:prstGeom prst="rect">
            <a:avLst/>
          </a:prstGeom>
        </p:spPr>
        <p:txBody>
          <a:bodyPr wrap="none">
            <a:spAutoFit/>
          </a:bodyPr>
          <a:lstStyle/>
          <a:p>
            <a:r>
              <a:rPr lang="en-US" altLang="en-US" b="1" dirty="0" smtClean="0">
                <a:solidFill>
                  <a:prstClr val="white"/>
                </a:solidFill>
                <a:latin typeface="Aero Matics Regular"/>
                <a:cs typeface="Aero Matics Regular"/>
              </a:rPr>
              <a:t>Pilot area in Monza Municipality</a:t>
            </a:r>
            <a:endParaRPr lang="it-IT" altLang="it-IT" b="1" dirty="0" smtClean="0">
              <a:solidFill>
                <a:prstClr val="white"/>
              </a:solidFill>
              <a:latin typeface="Aero Matics Regular"/>
              <a:cs typeface="Aero Matics Regular"/>
            </a:endParaRPr>
          </a:p>
        </p:txBody>
      </p:sp>
      <p:pic>
        <p:nvPicPr>
          <p:cNvPr id="10" name="Immagine 9"/>
          <p:cNvPicPr/>
          <p:nvPr/>
        </p:nvPicPr>
        <p:blipFill>
          <a:blip r:embed="rId3" cstate="print"/>
          <a:srcRect l="36606" t="20955" r="11648" b="12091"/>
          <a:stretch>
            <a:fillRect/>
          </a:stretch>
        </p:blipFill>
        <p:spPr bwMode="auto">
          <a:xfrm>
            <a:off x="179512" y="1484784"/>
            <a:ext cx="4371950" cy="3023790"/>
          </a:xfrm>
          <a:prstGeom prst="rect">
            <a:avLst/>
          </a:prstGeom>
          <a:noFill/>
          <a:ln w="9525">
            <a:solidFill>
              <a:schemeClr val="accent1">
                <a:shade val="50000"/>
              </a:schemeClr>
            </a:solidFill>
            <a:miter lim="800000"/>
            <a:headEnd/>
            <a:tailEnd/>
          </a:ln>
        </p:spPr>
      </p:pic>
      <p:cxnSp>
        <p:nvCxnSpPr>
          <p:cNvPr id="11" name="Connettore 1 10"/>
          <p:cNvCxnSpPr/>
          <p:nvPr/>
        </p:nvCxnSpPr>
        <p:spPr>
          <a:xfrm flipV="1">
            <a:off x="2915816" y="2420888"/>
            <a:ext cx="1296144" cy="288032"/>
          </a:xfrm>
          <a:prstGeom prst="line">
            <a:avLst/>
          </a:prstGeom>
          <a:ln w="50800">
            <a:solidFill>
              <a:srgbClr val="C00000"/>
            </a:solidFill>
          </a:ln>
        </p:spPr>
        <p:style>
          <a:lnRef idx="1">
            <a:schemeClr val="accent1"/>
          </a:lnRef>
          <a:fillRef idx="0">
            <a:schemeClr val="accent1"/>
          </a:fillRef>
          <a:effectRef idx="0">
            <a:schemeClr val="accent1"/>
          </a:effectRef>
          <a:fontRef idx="minor">
            <a:schemeClr val="tx1"/>
          </a:fontRef>
        </p:style>
      </p:cxnSp>
      <p:sp>
        <p:nvSpPr>
          <p:cNvPr id="12" name="Ovale 11"/>
          <p:cNvSpPr/>
          <p:nvPr/>
        </p:nvSpPr>
        <p:spPr>
          <a:xfrm>
            <a:off x="3131840" y="2420888"/>
            <a:ext cx="864096" cy="36004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pic>
        <p:nvPicPr>
          <p:cNvPr id="13" name="Picture 2"/>
          <p:cNvPicPr>
            <a:picLocks noChangeAspect="1" noChangeArrowheads="1"/>
          </p:cNvPicPr>
          <p:nvPr/>
        </p:nvPicPr>
        <p:blipFill>
          <a:blip r:embed="rId4" cstate="print"/>
          <a:srcRect/>
          <a:stretch>
            <a:fillRect/>
          </a:stretch>
        </p:blipFill>
        <p:spPr bwMode="auto">
          <a:xfrm>
            <a:off x="4067944" y="4077072"/>
            <a:ext cx="4850163" cy="2212281"/>
          </a:xfrm>
          <a:prstGeom prst="rect">
            <a:avLst/>
          </a:prstGeom>
          <a:noFill/>
          <a:ln w="9525">
            <a:solidFill>
              <a:schemeClr val="accent1"/>
            </a:solidFill>
            <a:miter lim="800000"/>
            <a:headEnd/>
            <a:tailEnd/>
          </a:ln>
        </p:spPr>
      </p:pic>
      <p:pic>
        <p:nvPicPr>
          <p:cNvPr id="14" name="Picture 2" descr="C:\Users\rosalba.silvaggio\Documents\proposta LIFE MONZA 2015 LEZ\FOTO\Foto Simonetta\viale_libertà.jpg"/>
          <p:cNvPicPr>
            <a:picLocks noChangeAspect="1" noChangeArrowheads="1"/>
          </p:cNvPicPr>
          <p:nvPr/>
        </p:nvPicPr>
        <p:blipFill>
          <a:blip r:embed="rId5" cstate="print"/>
          <a:srcRect/>
          <a:stretch>
            <a:fillRect/>
          </a:stretch>
        </p:blipFill>
        <p:spPr bwMode="auto">
          <a:xfrm>
            <a:off x="0" y="4725144"/>
            <a:ext cx="3847928" cy="1530689"/>
          </a:xfrm>
          <a:prstGeom prst="rect">
            <a:avLst/>
          </a:prstGeom>
          <a:noFill/>
        </p:spPr>
      </p:pic>
      <p:pic>
        <p:nvPicPr>
          <p:cNvPr id="15" name="Picture 3" descr="C:\Users\rosalba.silvaggio\Documents\proposta LIFE MONZA 2015 LEZ\FOTO\Foto Simonetta\centro_civico.jpg"/>
          <p:cNvPicPr>
            <a:picLocks noChangeAspect="1" noChangeArrowheads="1"/>
          </p:cNvPicPr>
          <p:nvPr/>
        </p:nvPicPr>
        <p:blipFill>
          <a:blip r:embed="rId6" cstate="print"/>
          <a:srcRect/>
          <a:stretch>
            <a:fillRect/>
          </a:stretch>
        </p:blipFill>
        <p:spPr bwMode="auto">
          <a:xfrm>
            <a:off x="5652120" y="1196752"/>
            <a:ext cx="3168352" cy="2112235"/>
          </a:xfrm>
          <a:prstGeom prst="rect">
            <a:avLst/>
          </a:prstGeom>
          <a:noFill/>
        </p:spPr>
      </p:pic>
      <p:sp>
        <p:nvSpPr>
          <p:cNvPr id="16" name="CasellaDiTesto 15"/>
          <p:cNvSpPr txBox="1"/>
          <p:nvPr/>
        </p:nvSpPr>
        <p:spPr>
          <a:xfrm>
            <a:off x="4139952" y="6334780"/>
            <a:ext cx="4680520" cy="523220"/>
          </a:xfrm>
          <a:prstGeom prst="rect">
            <a:avLst/>
          </a:prstGeom>
          <a:noFill/>
        </p:spPr>
        <p:txBody>
          <a:bodyPr wrap="square" rtlCol="0">
            <a:spAutoFit/>
          </a:bodyPr>
          <a:lstStyle/>
          <a:p>
            <a:r>
              <a:rPr lang="it-IT" altLang="en-US" sz="1400" b="1" dirty="0" smtClean="0">
                <a:solidFill>
                  <a:schemeClr val="accent1">
                    <a:lumMod val="50000"/>
                  </a:schemeClr>
                </a:solidFill>
                <a:latin typeface="Times New Roman" pitchFamily="18" charset="0"/>
                <a:cs typeface="Times New Roman" pitchFamily="18" charset="0"/>
              </a:rPr>
              <a:t>Pilota area – Monza </a:t>
            </a:r>
            <a:r>
              <a:rPr lang="it-IT" altLang="en-US" sz="1400" b="1" dirty="0" err="1" smtClean="0">
                <a:solidFill>
                  <a:schemeClr val="accent1">
                    <a:lumMod val="50000"/>
                  </a:schemeClr>
                </a:solidFill>
                <a:latin typeface="Times New Roman" pitchFamily="18" charset="0"/>
                <a:cs typeface="Times New Roman" pitchFamily="18" charset="0"/>
              </a:rPr>
              <a:t>Municipality</a:t>
            </a:r>
            <a:r>
              <a:rPr lang="it-IT" altLang="en-US" sz="1400" b="1" dirty="0" smtClean="0">
                <a:solidFill>
                  <a:schemeClr val="accent1">
                    <a:lumMod val="50000"/>
                  </a:schemeClr>
                </a:solidFill>
                <a:latin typeface="Times New Roman" pitchFamily="18" charset="0"/>
                <a:cs typeface="Times New Roman" pitchFamily="18" charset="0"/>
              </a:rPr>
              <a:t> – Libertà </a:t>
            </a:r>
            <a:r>
              <a:rPr lang="it-IT" altLang="en-US" sz="1400" b="1" dirty="0" err="1" smtClean="0">
                <a:solidFill>
                  <a:schemeClr val="accent1">
                    <a:lumMod val="50000"/>
                  </a:schemeClr>
                </a:solidFill>
                <a:latin typeface="Times New Roman" pitchFamily="18" charset="0"/>
                <a:cs typeface="Times New Roman" pitchFamily="18" charset="0"/>
              </a:rPr>
              <a:t>District</a:t>
            </a:r>
            <a:endParaRPr lang="it-IT" altLang="en-US" sz="1400" b="1" dirty="0" smtClean="0">
              <a:solidFill>
                <a:schemeClr val="accent1">
                  <a:lumMod val="50000"/>
                </a:schemeClr>
              </a:solidFill>
              <a:latin typeface="Times New Roman" pitchFamily="18" charset="0"/>
              <a:cs typeface="Times New Roman" pitchFamily="18" charset="0"/>
            </a:endParaRPr>
          </a:p>
          <a:p>
            <a:endParaRPr lang="it-IT" altLang="en-US" sz="1400" b="1" dirty="0" smtClean="0">
              <a:solidFill>
                <a:schemeClr val="accent1">
                  <a:lumMod val="50000"/>
                </a:schemeClr>
              </a:solidFill>
              <a:latin typeface="Times New Roman" pitchFamily="18" charset="0"/>
              <a:cs typeface="Times New Roman" pitchFamily="18" charset="0"/>
            </a:endParaRPr>
          </a:p>
        </p:txBody>
      </p:sp>
      <p:sp>
        <p:nvSpPr>
          <p:cNvPr id="17" name="Rettangolo 16"/>
          <p:cNvSpPr/>
          <p:nvPr/>
        </p:nvSpPr>
        <p:spPr>
          <a:xfrm>
            <a:off x="0" y="6627168"/>
            <a:ext cx="1665841" cy="230832"/>
          </a:xfrm>
          <a:prstGeom prst="rect">
            <a:avLst/>
          </a:prstGeom>
        </p:spPr>
        <p:txBody>
          <a:bodyPr wrap="none">
            <a:spAutoFit/>
          </a:bodyPr>
          <a:lstStyle/>
          <a:p>
            <a:r>
              <a:rPr lang="it-IT" altLang="en-US" sz="900" b="1" dirty="0" err="1" smtClean="0">
                <a:solidFill>
                  <a:schemeClr val="accent1">
                    <a:lumMod val="50000"/>
                  </a:schemeClr>
                </a:solidFill>
                <a:latin typeface="Times New Roman" pitchFamily="18" charset="0"/>
                <a:cs typeface="Times New Roman" pitchFamily="18" charset="0"/>
              </a:rPr>
              <a:t>Courtesy</a:t>
            </a:r>
            <a:r>
              <a:rPr lang="it-IT" altLang="en-US" sz="900" b="1" dirty="0" smtClean="0">
                <a:solidFill>
                  <a:schemeClr val="accent1">
                    <a:lumMod val="50000"/>
                  </a:schemeClr>
                </a:solidFill>
                <a:latin typeface="Times New Roman" pitchFamily="18" charset="0"/>
                <a:cs typeface="Times New Roman" pitchFamily="18" charset="0"/>
              </a:rPr>
              <a:t> Monza </a:t>
            </a:r>
            <a:r>
              <a:rPr lang="it-IT" altLang="en-US" sz="900" b="1" dirty="0" err="1" smtClean="0">
                <a:solidFill>
                  <a:schemeClr val="accent1">
                    <a:lumMod val="50000"/>
                  </a:schemeClr>
                </a:solidFill>
                <a:latin typeface="Times New Roman" pitchFamily="18" charset="0"/>
                <a:cs typeface="Times New Roman" pitchFamily="18" charset="0"/>
              </a:rPr>
              <a:t>Municipality</a:t>
            </a:r>
            <a:endParaRPr lang="it-IT" altLang="en-US" sz="900" b="1" dirty="0" smtClean="0">
              <a:solidFill>
                <a:schemeClr val="accent1">
                  <a:lumMod val="50000"/>
                </a:schemeClr>
              </a:solidFill>
              <a:latin typeface="Times New Roman" pitchFamily="18" charset="0"/>
              <a:cs typeface="Times New Roman" pitchFamily="18" charset="0"/>
            </a:endParaRPr>
          </a:p>
        </p:txBody>
      </p:sp>
      <p:sp>
        <p:nvSpPr>
          <p:cNvPr id="18" name="CasellaDiTesto 17"/>
          <p:cNvSpPr txBox="1"/>
          <p:nvPr/>
        </p:nvSpPr>
        <p:spPr>
          <a:xfrm>
            <a:off x="8593504" y="6316823"/>
            <a:ext cx="550496" cy="369332"/>
          </a:xfrm>
          <a:prstGeom prst="rect">
            <a:avLst/>
          </a:prstGeom>
          <a:noFill/>
        </p:spPr>
        <p:txBody>
          <a:bodyPr wrap="square" rtlCol="0">
            <a:spAutoFit/>
          </a:bodyPr>
          <a:lstStyle/>
          <a:p>
            <a:pPr defTabSz="457200"/>
            <a:r>
              <a:rPr lang="it-IT" dirty="0" smtClean="0">
                <a:solidFill>
                  <a:prstClr val="black"/>
                </a:solidFill>
              </a:rPr>
              <a:t>11</a:t>
            </a:r>
            <a:endParaRPr lang="it-IT" dirty="0">
              <a:solidFill>
                <a:prstClr val="black"/>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20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fade">
                                      <p:cBhvr>
                                        <p:cTn id="12" dur="2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srcRect/>
          <a:stretch>
            <a:fillRect/>
          </a:stretch>
        </a:blipFill>
        <a:effectLst/>
      </p:bgPr>
    </p:bg>
    <p:spTree>
      <p:nvGrpSpPr>
        <p:cNvPr id="1" name=""/>
        <p:cNvGrpSpPr/>
        <p:nvPr/>
      </p:nvGrpSpPr>
      <p:grpSpPr>
        <a:xfrm>
          <a:off x="0" y="0"/>
          <a:ext cx="0" cy="0"/>
          <a:chOff x="0" y="0"/>
          <a:chExt cx="0" cy="0"/>
        </a:xfrm>
      </p:grpSpPr>
      <p:sp>
        <p:nvSpPr>
          <p:cNvPr id="19" name="Rettangolo 18"/>
          <p:cNvSpPr/>
          <p:nvPr/>
        </p:nvSpPr>
        <p:spPr>
          <a:xfrm>
            <a:off x="251520" y="4581128"/>
            <a:ext cx="8568952" cy="1754326"/>
          </a:xfrm>
          <a:prstGeom prst="rect">
            <a:avLst/>
          </a:prstGeom>
        </p:spPr>
        <p:txBody>
          <a:bodyPr wrap="square">
            <a:spAutoFit/>
          </a:bodyPr>
          <a:lstStyle/>
          <a:p>
            <a:pPr algn="just"/>
            <a:r>
              <a:rPr lang="en-US" altLang="en-US" dirty="0" smtClean="0">
                <a:solidFill>
                  <a:schemeClr val="accent1">
                    <a:lumMod val="50000"/>
                  </a:schemeClr>
                </a:solidFill>
                <a:cs typeface="Times New Roman" pitchFamily="18" charset="0"/>
              </a:rPr>
              <a:t>Significant average levels of noise pollution affect a large number of citizens so that </a:t>
            </a:r>
            <a:r>
              <a:rPr lang="en-US" altLang="en-US" dirty="0" err="1" smtClean="0">
                <a:solidFill>
                  <a:schemeClr val="accent1">
                    <a:lumMod val="50000"/>
                  </a:schemeClr>
                </a:solidFill>
                <a:cs typeface="Times New Roman" pitchFamily="18" charset="0"/>
              </a:rPr>
              <a:t>Libertà</a:t>
            </a:r>
            <a:r>
              <a:rPr lang="en-US" altLang="en-US" dirty="0" smtClean="0">
                <a:solidFill>
                  <a:schemeClr val="accent1">
                    <a:lumMod val="50000"/>
                  </a:schemeClr>
                </a:solidFill>
                <a:cs typeface="Times New Roman" pitchFamily="18" charset="0"/>
              </a:rPr>
              <a:t> district is identified as a hotspot in the Action Plan of the city of Monza.</a:t>
            </a:r>
          </a:p>
          <a:p>
            <a:pPr algn="just"/>
            <a:endParaRPr lang="en-US" altLang="en-US" dirty="0" smtClean="0">
              <a:solidFill>
                <a:schemeClr val="accent1">
                  <a:lumMod val="50000"/>
                </a:schemeClr>
              </a:solidFill>
              <a:cs typeface="Times New Roman" pitchFamily="18" charset="0"/>
            </a:endParaRPr>
          </a:p>
          <a:p>
            <a:pPr algn="just"/>
            <a:r>
              <a:rPr lang="en-US" altLang="en-US" dirty="0" smtClean="0">
                <a:solidFill>
                  <a:schemeClr val="accent1">
                    <a:lumMod val="50000"/>
                  </a:schemeClr>
                </a:solidFill>
                <a:cs typeface="Times New Roman" pitchFamily="18" charset="0"/>
              </a:rPr>
              <a:t>Noise strategic map of the city of Monza, dated 2012, highlights that in a range of 30 m from the </a:t>
            </a:r>
            <a:r>
              <a:rPr lang="en-US" altLang="en-US" dirty="0" err="1" smtClean="0">
                <a:solidFill>
                  <a:schemeClr val="accent1">
                    <a:lumMod val="50000"/>
                  </a:schemeClr>
                </a:solidFill>
                <a:cs typeface="Times New Roman" pitchFamily="18" charset="0"/>
              </a:rPr>
              <a:t>Viale</a:t>
            </a:r>
            <a:r>
              <a:rPr lang="en-US" altLang="en-US" dirty="0" smtClean="0">
                <a:solidFill>
                  <a:schemeClr val="accent1">
                    <a:lumMod val="50000"/>
                  </a:schemeClr>
                </a:solidFill>
                <a:cs typeface="Times New Roman" pitchFamily="18" charset="0"/>
              </a:rPr>
              <a:t> </a:t>
            </a:r>
            <a:r>
              <a:rPr lang="en-US" altLang="en-US" dirty="0" err="1" smtClean="0">
                <a:solidFill>
                  <a:schemeClr val="accent1">
                    <a:lumMod val="50000"/>
                  </a:schemeClr>
                </a:solidFill>
                <a:cs typeface="Times New Roman" pitchFamily="18" charset="0"/>
              </a:rPr>
              <a:t>Libertà</a:t>
            </a:r>
            <a:r>
              <a:rPr lang="en-US" altLang="en-US" dirty="0" smtClean="0">
                <a:solidFill>
                  <a:schemeClr val="accent1">
                    <a:lumMod val="50000"/>
                  </a:schemeClr>
                </a:solidFill>
                <a:cs typeface="Times New Roman" pitchFamily="18" charset="0"/>
              </a:rPr>
              <a:t> almost the 100% of the receivers is exposed to levels higher than 65 dB(A) during the day and 55 dB(A) </a:t>
            </a:r>
            <a:r>
              <a:rPr lang="it-IT" altLang="en-US" dirty="0" err="1" smtClean="0">
                <a:solidFill>
                  <a:schemeClr val="accent1">
                    <a:lumMod val="50000"/>
                  </a:schemeClr>
                </a:solidFill>
                <a:cs typeface="Times New Roman" pitchFamily="18" charset="0"/>
              </a:rPr>
              <a:t>during</a:t>
            </a:r>
            <a:r>
              <a:rPr lang="it-IT" altLang="en-US" dirty="0" smtClean="0">
                <a:solidFill>
                  <a:schemeClr val="accent1">
                    <a:lumMod val="50000"/>
                  </a:schemeClr>
                </a:solidFill>
                <a:cs typeface="Times New Roman" pitchFamily="18" charset="0"/>
              </a:rPr>
              <a:t> the night.</a:t>
            </a:r>
          </a:p>
        </p:txBody>
      </p:sp>
      <p:sp>
        <p:nvSpPr>
          <p:cNvPr id="21" name="CasellaDiTesto 20"/>
          <p:cNvSpPr txBox="1"/>
          <p:nvPr/>
        </p:nvSpPr>
        <p:spPr>
          <a:xfrm>
            <a:off x="8593504" y="6316823"/>
            <a:ext cx="550496" cy="369332"/>
          </a:xfrm>
          <a:prstGeom prst="rect">
            <a:avLst/>
          </a:prstGeom>
          <a:noFill/>
        </p:spPr>
        <p:txBody>
          <a:bodyPr wrap="square" rtlCol="0">
            <a:spAutoFit/>
          </a:bodyPr>
          <a:lstStyle/>
          <a:p>
            <a:pPr defTabSz="457200"/>
            <a:r>
              <a:rPr lang="it-IT" dirty="0" smtClean="0">
                <a:solidFill>
                  <a:prstClr val="black"/>
                </a:solidFill>
              </a:rPr>
              <a:t>12</a:t>
            </a:r>
            <a:endParaRPr lang="it-IT" dirty="0">
              <a:solidFill>
                <a:prstClr val="black"/>
              </a:solidFill>
            </a:endParaRPr>
          </a:p>
        </p:txBody>
      </p:sp>
      <p:pic>
        <p:nvPicPr>
          <p:cNvPr id="6" name="Picture 2"/>
          <p:cNvPicPr>
            <a:picLocks noChangeAspect="1" noChangeArrowheads="1"/>
          </p:cNvPicPr>
          <p:nvPr/>
        </p:nvPicPr>
        <p:blipFill>
          <a:blip r:embed="rId4" cstate="print"/>
          <a:srcRect/>
          <a:stretch>
            <a:fillRect/>
          </a:stretch>
        </p:blipFill>
        <p:spPr bwMode="auto">
          <a:xfrm>
            <a:off x="1181863" y="1484784"/>
            <a:ext cx="6630497" cy="3024336"/>
          </a:xfrm>
          <a:prstGeom prst="rect">
            <a:avLst/>
          </a:prstGeom>
          <a:noFill/>
          <a:ln w="9525">
            <a:solidFill>
              <a:schemeClr val="accent1"/>
            </a:solidFill>
            <a:miter lim="800000"/>
            <a:headEnd/>
            <a:tailEnd/>
          </a:ln>
        </p:spPr>
      </p:pic>
      <p:sp>
        <p:nvSpPr>
          <p:cNvPr id="7" name="Rettangolo 6"/>
          <p:cNvSpPr/>
          <p:nvPr/>
        </p:nvSpPr>
        <p:spPr>
          <a:xfrm>
            <a:off x="1043608" y="692696"/>
            <a:ext cx="3672800" cy="369332"/>
          </a:xfrm>
          <a:prstGeom prst="rect">
            <a:avLst/>
          </a:prstGeom>
        </p:spPr>
        <p:txBody>
          <a:bodyPr wrap="none">
            <a:spAutoFit/>
          </a:bodyPr>
          <a:lstStyle/>
          <a:p>
            <a:r>
              <a:rPr lang="en-US" altLang="en-US" b="1" dirty="0" smtClean="0">
                <a:solidFill>
                  <a:prstClr val="white"/>
                </a:solidFill>
                <a:latin typeface="Aero Matics Regular"/>
                <a:cs typeface="Aero Matics Regular"/>
              </a:rPr>
              <a:t>Pilot area in Monza Municipality</a:t>
            </a:r>
            <a:endParaRPr lang="it-IT" altLang="it-IT" b="1" dirty="0" smtClean="0">
              <a:solidFill>
                <a:prstClr val="white"/>
              </a:solidFill>
              <a:latin typeface="Aero Matics Regular"/>
              <a:cs typeface="Aero Matics Regular"/>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srcRect/>
          <a:stretch>
            <a:fillRect/>
          </a:stretch>
        </a:blipFill>
        <a:effectLst/>
      </p:bgPr>
    </p:bg>
    <p:spTree>
      <p:nvGrpSpPr>
        <p:cNvPr id="1" name=""/>
        <p:cNvGrpSpPr/>
        <p:nvPr/>
      </p:nvGrpSpPr>
      <p:grpSpPr>
        <a:xfrm>
          <a:off x="0" y="0"/>
          <a:ext cx="0" cy="0"/>
          <a:chOff x="0" y="0"/>
          <a:chExt cx="0" cy="0"/>
        </a:xfrm>
      </p:grpSpPr>
      <p:sp>
        <p:nvSpPr>
          <p:cNvPr id="4" name="CasellaDiTesto 3"/>
          <p:cNvSpPr txBox="1"/>
          <p:nvPr/>
        </p:nvSpPr>
        <p:spPr>
          <a:xfrm>
            <a:off x="8593504" y="6316823"/>
            <a:ext cx="412357" cy="369332"/>
          </a:xfrm>
          <a:prstGeom prst="rect">
            <a:avLst/>
          </a:prstGeom>
          <a:noFill/>
        </p:spPr>
        <p:txBody>
          <a:bodyPr wrap="square" rtlCol="0">
            <a:spAutoFit/>
          </a:bodyPr>
          <a:lstStyle/>
          <a:p>
            <a:pPr defTabSz="457200"/>
            <a:r>
              <a:rPr lang="it-IT" dirty="0" smtClean="0">
                <a:solidFill>
                  <a:prstClr val="black"/>
                </a:solidFill>
              </a:rPr>
              <a:t>9</a:t>
            </a:r>
            <a:endParaRPr lang="it-IT" dirty="0">
              <a:solidFill>
                <a:prstClr val="black"/>
              </a:solidFill>
            </a:endParaRPr>
          </a:p>
        </p:txBody>
      </p:sp>
      <p:sp>
        <p:nvSpPr>
          <p:cNvPr id="5" name="Rettangolo 4"/>
          <p:cNvSpPr/>
          <p:nvPr/>
        </p:nvSpPr>
        <p:spPr>
          <a:xfrm>
            <a:off x="1043608" y="692696"/>
            <a:ext cx="6096541" cy="369332"/>
          </a:xfrm>
          <a:prstGeom prst="rect">
            <a:avLst/>
          </a:prstGeom>
        </p:spPr>
        <p:txBody>
          <a:bodyPr wrap="none">
            <a:spAutoFit/>
          </a:bodyPr>
          <a:lstStyle/>
          <a:p>
            <a:r>
              <a:rPr lang="en-US" altLang="en-US" b="1" dirty="0" smtClean="0">
                <a:solidFill>
                  <a:prstClr val="white"/>
                </a:solidFill>
                <a:latin typeface="Aero Matics Regular"/>
                <a:cs typeface="Aero Matics Regular"/>
              </a:rPr>
              <a:t>Monitoring activities and methods tested in pilot area </a:t>
            </a:r>
            <a:endParaRPr lang="it-IT" altLang="it-IT" b="1" dirty="0" smtClean="0">
              <a:solidFill>
                <a:prstClr val="white"/>
              </a:solidFill>
              <a:latin typeface="Aero Matics Regular"/>
              <a:cs typeface="Aero Matics Regular"/>
            </a:endParaRPr>
          </a:p>
        </p:txBody>
      </p:sp>
      <p:sp>
        <p:nvSpPr>
          <p:cNvPr id="6" name="Rettangolo 5"/>
          <p:cNvSpPr/>
          <p:nvPr/>
        </p:nvSpPr>
        <p:spPr>
          <a:xfrm>
            <a:off x="827584" y="1412776"/>
            <a:ext cx="7848872" cy="2308324"/>
          </a:xfrm>
          <a:prstGeom prst="rect">
            <a:avLst/>
          </a:prstGeom>
        </p:spPr>
        <p:txBody>
          <a:bodyPr wrap="square">
            <a:spAutoFit/>
          </a:bodyPr>
          <a:lstStyle/>
          <a:p>
            <a:pPr algn="just"/>
            <a:r>
              <a:rPr lang="en-US" altLang="en-US" dirty="0" smtClean="0">
                <a:solidFill>
                  <a:schemeClr val="accent1">
                    <a:lumMod val="50000"/>
                  </a:schemeClr>
                </a:solidFill>
                <a:cs typeface="Times New Roman" pitchFamily="18" charset="0"/>
              </a:rPr>
              <a:t>Objective: reduction of </a:t>
            </a:r>
            <a:r>
              <a:rPr lang="en-US" altLang="en-US" b="1" dirty="0" smtClean="0">
                <a:solidFill>
                  <a:schemeClr val="accent1">
                    <a:lumMod val="50000"/>
                  </a:schemeClr>
                </a:solidFill>
                <a:cs typeface="Times New Roman" pitchFamily="18" charset="0"/>
              </a:rPr>
              <a:t>the average noise levels </a:t>
            </a:r>
            <a:r>
              <a:rPr lang="en-US" altLang="en-US" dirty="0" smtClean="0">
                <a:solidFill>
                  <a:schemeClr val="accent1">
                    <a:lumMod val="50000"/>
                  </a:schemeClr>
                </a:solidFill>
                <a:cs typeface="Times New Roman" pitchFamily="18" charset="0"/>
              </a:rPr>
              <a:t>in the pilot area of </a:t>
            </a:r>
            <a:r>
              <a:rPr lang="en-US" altLang="en-US" dirty="0" err="1" smtClean="0">
                <a:solidFill>
                  <a:schemeClr val="accent1">
                    <a:lumMod val="50000"/>
                  </a:schemeClr>
                </a:solidFill>
                <a:cs typeface="Times New Roman" pitchFamily="18" charset="0"/>
              </a:rPr>
              <a:t>Libertà</a:t>
            </a:r>
            <a:r>
              <a:rPr lang="en-US" altLang="en-US" dirty="0" smtClean="0">
                <a:solidFill>
                  <a:schemeClr val="accent1">
                    <a:lumMod val="50000"/>
                  </a:schemeClr>
                </a:solidFill>
                <a:cs typeface="Times New Roman" pitchFamily="18" charset="0"/>
              </a:rPr>
              <a:t> district, with positive complementary effects also on the </a:t>
            </a:r>
            <a:r>
              <a:rPr lang="en-US" altLang="en-US" b="1" dirty="0" smtClean="0">
                <a:solidFill>
                  <a:schemeClr val="accent1">
                    <a:lumMod val="50000"/>
                  </a:schemeClr>
                </a:solidFill>
                <a:cs typeface="Times New Roman" pitchFamily="18" charset="0"/>
              </a:rPr>
              <a:t>air quality </a:t>
            </a:r>
            <a:r>
              <a:rPr lang="en-US" altLang="en-US" dirty="0" smtClean="0">
                <a:solidFill>
                  <a:schemeClr val="accent1">
                    <a:lumMod val="50000"/>
                  </a:schemeClr>
                </a:solidFill>
                <a:cs typeface="Times New Roman" pitchFamily="18" charset="0"/>
              </a:rPr>
              <a:t>and benefits on </a:t>
            </a:r>
            <a:r>
              <a:rPr lang="en-US" altLang="en-US" b="1" dirty="0" smtClean="0">
                <a:solidFill>
                  <a:schemeClr val="accent1">
                    <a:lumMod val="50000"/>
                  </a:schemeClr>
                </a:solidFill>
                <a:cs typeface="Times New Roman" pitchFamily="18" charset="0"/>
              </a:rPr>
              <a:t>wellbeing  conditions </a:t>
            </a:r>
            <a:r>
              <a:rPr lang="en-US" altLang="en-US" dirty="0" smtClean="0">
                <a:solidFill>
                  <a:schemeClr val="accent1">
                    <a:lumMod val="50000"/>
                  </a:schemeClr>
                </a:solidFill>
                <a:cs typeface="Times New Roman" pitchFamily="18" charset="0"/>
              </a:rPr>
              <a:t>of  inhabitants.</a:t>
            </a:r>
          </a:p>
          <a:p>
            <a:pPr algn="just"/>
            <a:endParaRPr lang="en-US" altLang="en-US" dirty="0" smtClean="0">
              <a:solidFill>
                <a:schemeClr val="accent1">
                  <a:lumMod val="50000"/>
                </a:schemeClr>
              </a:solidFill>
              <a:cs typeface="Times New Roman" pitchFamily="18" charset="0"/>
            </a:endParaRPr>
          </a:p>
          <a:p>
            <a:pPr algn="just"/>
            <a:r>
              <a:rPr lang="en-US" altLang="en-US" dirty="0" smtClean="0">
                <a:solidFill>
                  <a:schemeClr val="accent1">
                    <a:lumMod val="50000"/>
                  </a:schemeClr>
                </a:solidFill>
                <a:cs typeface="Times New Roman" pitchFamily="18" charset="0"/>
              </a:rPr>
              <a:t>Priority will be given to actions for noise reduction, but attention will be also focused on the improvement of the air quality and citizens’ quality of life.</a:t>
            </a:r>
          </a:p>
          <a:p>
            <a:pPr algn="just"/>
            <a:endParaRPr lang="en-US" altLang="en-US" dirty="0" smtClean="0">
              <a:solidFill>
                <a:schemeClr val="accent1">
                  <a:lumMod val="50000"/>
                </a:schemeClr>
              </a:solidFill>
              <a:cs typeface="Times New Roman" pitchFamily="18" charset="0"/>
            </a:endParaRPr>
          </a:p>
          <a:p>
            <a:pPr algn="just"/>
            <a:endParaRPr lang="en-US" altLang="en-US" dirty="0" smtClean="0">
              <a:solidFill>
                <a:schemeClr val="accent1">
                  <a:lumMod val="50000"/>
                </a:schemeClr>
              </a:solidFill>
              <a:cs typeface="Times New Roman" pitchFamily="18" charset="0"/>
            </a:endParaRPr>
          </a:p>
        </p:txBody>
      </p:sp>
      <p:graphicFrame>
        <p:nvGraphicFramePr>
          <p:cNvPr id="7" name="Diagramma 6"/>
          <p:cNvGraphicFramePr/>
          <p:nvPr>
            <p:extLst>
              <p:ext uri="{D42A27DB-BD31-4B8C-83A1-F6EECF244321}">
                <p14:modId xmlns:p14="http://schemas.microsoft.com/office/powerpoint/2010/main" val="951599813"/>
              </p:ext>
            </p:extLst>
          </p:nvPr>
        </p:nvGraphicFramePr>
        <p:xfrm>
          <a:off x="1763688" y="3861048"/>
          <a:ext cx="6048672" cy="2016224"/>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srcRect/>
          <a:stretch>
            <a:fillRect/>
          </a:stretch>
        </a:blipFill>
        <a:effectLst/>
      </p:bgPr>
    </p:bg>
    <p:spTree>
      <p:nvGrpSpPr>
        <p:cNvPr id="1" name=""/>
        <p:cNvGrpSpPr/>
        <p:nvPr/>
      </p:nvGrpSpPr>
      <p:grpSpPr>
        <a:xfrm>
          <a:off x="0" y="0"/>
          <a:ext cx="0" cy="0"/>
          <a:chOff x="0" y="0"/>
          <a:chExt cx="0" cy="0"/>
        </a:xfrm>
      </p:grpSpPr>
      <p:sp>
        <p:nvSpPr>
          <p:cNvPr id="5" name="Rettangolo 4"/>
          <p:cNvSpPr/>
          <p:nvPr/>
        </p:nvSpPr>
        <p:spPr>
          <a:xfrm>
            <a:off x="971600" y="620688"/>
            <a:ext cx="6096541" cy="369332"/>
          </a:xfrm>
          <a:prstGeom prst="rect">
            <a:avLst/>
          </a:prstGeom>
        </p:spPr>
        <p:txBody>
          <a:bodyPr wrap="none">
            <a:spAutoFit/>
          </a:bodyPr>
          <a:lstStyle/>
          <a:p>
            <a:r>
              <a:rPr lang="en-US" altLang="en-US" b="1" dirty="0" smtClean="0">
                <a:solidFill>
                  <a:prstClr val="white"/>
                </a:solidFill>
                <a:latin typeface="Aero Matics Regular"/>
                <a:cs typeface="Aero Matics Regular"/>
              </a:rPr>
              <a:t>Monitoring methods and activities tested in pilot area </a:t>
            </a:r>
            <a:endParaRPr lang="it-IT" altLang="it-IT" b="1" dirty="0" smtClean="0">
              <a:solidFill>
                <a:prstClr val="white"/>
              </a:solidFill>
              <a:latin typeface="Aero Matics Regular"/>
              <a:cs typeface="Aero Matics Regular"/>
            </a:endParaRPr>
          </a:p>
        </p:txBody>
      </p:sp>
      <p:sp>
        <p:nvSpPr>
          <p:cNvPr id="7" name="CasellaDiTesto 6"/>
          <p:cNvSpPr txBox="1"/>
          <p:nvPr/>
        </p:nvSpPr>
        <p:spPr>
          <a:xfrm>
            <a:off x="8593504" y="6316823"/>
            <a:ext cx="550496" cy="369332"/>
          </a:xfrm>
          <a:prstGeom prst="rect">
            <a:avLst/>
          </a:prstGeom>
          <a:noFill/>
        </p:spPr>
        <p:txBody>
          <a:bodyPr wrap="square" rtlCol="0">
            <a:spAutoFit/>
          </a:bodyPr>
          <a:lstStyle/>
          <a:p>
            <a:pPr defTabSz="457200"/>
            <a:r>
              <a:rPr lang="it-IT" dirty="0" smtClean="0">
                <a:solidFill>
                  <a:prstClr val="black"/>
                </a:solidFill>
              </a:rPr>
              <a:t>13</a:t>
            </a:r>
            <a:endParaRPr lang="it-IT" dirty="0">
              <a:solidFill>
                <a:prstClr val="black"/>
              </a:solidFill>
            </a:endParaRPr>
          </a:p>
        </p:txBody>
      </p:sp>
      <p:graphicFrame>
        <p:nvGraphicFramePr>
          <p:cNvPr id="6" name="Diagramma 5"/>
          <p:cNvGraphicFramePr/>
          <p:nvPr/>
        </p:nvGraphicFramePr>
        <p:xfrm>
          <a:off x="1043608" y="1412776"/>
          <a:ext cx="4752528" cy="108012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8" name="CasellaDiTesto 7"/>
          <p:cNvSpPr txBox="1"/>
          <p:nvPr/>
        </p:nvSpPr>
        <p:spPr>
          <a:xfrm>
            <a:off x="323528" y="2564904"/>
            <a:ext cx="8712968" cy="3693319"/>
          </a:xfrm>
          <a:prstGeom prst="rect">
            <a:avLst/>
          </a:prstGeom>
          <a:noFill/>
        </p:spPr>
        <p:txBody>
          <a:bodyPr wrap="square" rtlCol="0">
            <a:spAutoFit/>
          </a:bodyPr>
          <a:lstStyle/>
          <a:p>
            <a:pPr algn="just"/>
            <a:r>
              <a:rPr lang="it-IT" altLang="en-US" dirty="0" smtClean="0">
                <a:solidFill>
                  <a:schemeClr val="accent1">
                    <a:lumMod val="50000"/>
                  </a:schemeClr>
                </a:solidFill>
                <a:latin typeface="Calibri" panose="020F0502020204030204" pitchFamily="34" charset="0"/>
                <a:cs typeface="Calibri" panose="020F0502020204030204" pitchFamily="34" charset="0"/>
              </a:rPr>
              <a:t>Air </a:t>
            </a:r>
            <a:r>
              <a:rPr lang="it-IT" altLang="en-US" dirty="0" err="1" smtClean="0">
                <a:solidFill>
                  <a:schemeClr val="accent1">
                    <a:lumMod val="50000"/>
                  </a:schemeClr>
                </a:solidFill>
                <a:latin typeface="Calibri" panose="020F0502020204030204" pitchFamily="34" charset="0"/>
                <a:cs typeface="Calibri" panose="020F0502020204030204" pitchFamily="34" charset="0"/>
              </a:rPr>
              <a:t>Quality</a:t>
            </a:r>
            <a:r>
              <a:rPr lang="it-IT" altLang="en-US" dirty="0" smtClean="0">
                <a:solidFill>
                  <a:schemeClr val="accent1">
                    <a:lumMod val="50000"/>
                  </a:schemeClr>
                </a:solidFill>
                <a:latin typeface="Calibri" panose="020F0502020204030204" pitchFamily="34" charset="0"/>
                <a:cs typeface="Calibri" panose="020F0502020204030204" pitchFamily="34" charset="0"/>
              </a:rPr>
              <a:t> </a:t>
            </a:r>
            <a:r>
              <a:rPr lang="it-IT" altLang="en-US" dirty="0" err="1" smtClean="0">
                <a:solidFill>
                  <a:schemeClr val="accent1">
                    <a:lumMod val="50000"/>
                  </a:schemeClr>
                </a:solidFill>
                <a:latin typeface="Calibri" panose="020F0502020204030204" pitchFamily="34" charset="0"/>
                <a:cs typeface="Calibri" panose="020F0502020204030204" pitchFamily="34" charset="0"/>
              </a:rPr>
              <a:t>monitoring</a:t>
            </a:r>
            <a:r>
              <a:rPr lang="it-IT" altLang="en-US" dirty="0" smtClean="0">
                <a:solidFill>
                  <a:schemeClr val="accent1">
                    <a:lumMod val="50000"/>
                  </a:schemeClr>
                </a:solidFill>
                <a:latin typeface="Calibri" panose="020F0502020204030204" pitchFamily="34" charset="0"/>
                <a:cs typeface="Calibri" panose="020F0502020204030204" pitchFamily="34" charset="0"/>
              </a:rPr>
              <a:t> </a:t>
            </a:r>
            <a:r>
              <a:rPr lang="it-IT" altLang="en-US" dirty="0" err="1" smtClean="0">
                <a:solidFill>
                  <a:schemeClr val="accent1">
                    <a:lumMod val="50000"/>
                  </a:schemeClr>
                </a:solidFill>
                <a:latin typeface="Calibri" panose="020F0502020204030204" pitchFamily="34" charset="0"/>
                <a:cs typeface="Calibri" panose="020F0502020204030204" pitchFamily="34" charset="0"/>
              </a:rPr>
              <a:t>within</a:t>
            </a:r>
            <a:r>
              <a:rPr lang="it-IT" altLang="en-US" dirty="0" smtClean="0">
                <a:solidFill>
                  <a:schemeClr val="accent1">
                    <a:lumMod val="50000"/>
                  </a:schemeClr>
                </a:solidFill>
                <a:latin typeface="Calibri" panose="020F0502020204030204" pitchFamily="34" charset="0"/>
                <a:cs typeface="Calibri" panose="020F0502020204030204" pitchFamily="34" charset="0"/>
              </a:rPr>
              <a:t> the pilot area </a:t>
            </a:r>
            <a:r>
              <a:rPr lang="it-IT" altLang="en-US" dirty="0" err="1" smtClean="0">
                <a:solidFill>
                  <a:schemeClr val="accent1">
                    <a:lumMod val="50000"/>
                  </a:schemeClr>
                </a:solidFill>
                <a:latin typeface="Calibri" panose="020F0502020204030204" pitchFamily="34" charset="0"/>
                <a:cs typeface="Calibri" panose="020F0502020204030204" pitchFamily="34" charset="0"/>
              </a:rPr>
              <a:t>is</a:t>
            </a:r>
            <a:r>
              <a:rPr lang="it-IT" altLang="en-US" dirty="0" smtClean="0">
                <a:solidFill>
                  <a:schemeClr val="accent1">
                    <a:lumMod val="50000"/>
                  </a:schemeClr>
                </a:solidFill>
                <a:latin typeface="Calibri" panose="020F0502020204030204" pitchFamily="34" charset="0"/>
                <a:cs typeface="Calibri" panose="020F0502020204030204" pitchFamily="34" charset="0"/>
              </a:rPr>
              <a:t> </a:t>
            </a:r>
            <a:r>
              <a:rPr lang="it-IT" altLang="en-US" dirty="0" err="1" smtClean="0">
                <a:solidFill>
                  <a:schemeClr val="accent1">
                    <a:lumMod val="50000"/>
                  </a:schemeClr>
                </a:solidFill>
                <a:latin typeface="Calibri" panose="020F0502020204030204" pitchFamily="34" charset="0"/>
                <a:cs typeface="Calibri" panose="020F0502020204030204" pitchFamily="34" charset="0"/>
              </a:rPr>
              <a:t>ongoing</a:t>
            </a:r>
            <a:r>
              <a:rPr lang="it-IT" altLang="en-US" dirty="0" smtClean="0">
                <a:solidFill>
                  <a:schemeClr val="accent1">
                    <a:lumMod val="50000"/>
                  </a:schemeClr>
                </a:solidFill>
                <a:latin typeface="Calibri" panose="020F0502020204030204" pitchFamily="34" charset="0"/>
                <a:cs typeface="Calibri" panose="020F0502020204030204" pitchFamily="34" charset="0"/>
              </a:rPr>
              <a:t>, </a:t>
            </a:r>
            <a:r>
              <a:rPr lang="it-IT" altLang="en-US" dirty="0" err="1" smtClean="0">
                <a:solidFill>
                  <a:schemeClr val="accent1">
                    <a:lumMod val="50000"/>
                  </a:schemeClr>
                </a:solidFill>
                <a:latin typeface="Calibri" panose="020F0502020204030204" pitchFamily="34" charset="0"/>
                <a:cs typeface="Calibri" panose="020F0502020204030204" pitchFamily="34" charset="0"/>
              </a:rPr>
              <a:t>according</a:t>
            </a:r>
            <a:r>
              <a:rPr lang="it-IT" altLang="en-US" dirty="0" smtClean="0">
                <a:solidFill>
                  <a:schemeClr val="accent1">
                    <a:lumMod val="50000"/>
                  </a:schemeClr>
                </a:solidFill>
                <a:latin typeface="Calibri" panose="020F0502020204030204" pitchFamily="34" charset="0"/>
                <a:cs typeface="Calibri" panose="020F0502020204030204" pitchFamily="34" charset="0"/>
              </a:rPr>
              <a:t> to </a:t>
            </a:r>
            <a:r>
              <a:rPr lang="it-IT" altLang="en-US" dirty="0" err="1" smtClean="0">
                <a:solidFill>
                  <a:schemeClr val="accent1">
                    <a:lumMod val="50000"/>
                  </a:schemeClr>
                </a:solidFill>
                <a:latin typeface="Calibri" panose="020F0502020204030204" pitchFamily="34" charset="0"/>
                <a:cs typeface="Calibri" panose="020F0502020204030204" pitchFamily="34" charset="0"/>
              </a:rPr>
              <a:t>requirements</a:t>
            </a:r>
            <a:r>
              <a:rPr lang="it-IT" altLang="en-US" dirty="0" smtClean="0">
                <a:solidFill>
                  <a:schemeClr val="accent1">
                    <a:lumMod val="50000"/>
                  </a:schemeClr>
                </a:solidFill>
                <a:latin typeface="Calibri" panose="020F0502020204030204" pitchFamily="34" charset="0"/>
                <a:cs typeface="Calibri" panose="020F0502020204030204" pitchFamily="34" charset="0"/>
              </a:rPr>
              <a:t> </a:t>
            </a:r>
            <a:r>
              <a:rPr lang="it-IT" altLang="en-US" dirty="0" err="1" smtClean="0">
                <a:solidFill>
                  <a:schemeClr val="accent1">
                    <a:lumMod val="50000"/>
                  </a:schemeClr>
                </a:solidFill>
                <a:latin typeface="Calibri" panose="020F0502020204030204" pitchFamily="34" charset="0"/>
                <a:cs typeface="Calibri" panose="020F0502020204030204" pitchFamily="34" charset="0"/>
              </a:rPr>
              <a:t>provided</a:t>
            </a:r>
            <a:r>
              <a:rPr lang="it-IT" altLang="en-US" dirty="0" smtClean="0">
                <a:solidFill>
                  <a:schemeClr val="accent1">
                    <a:lumMod val="50000"/>
                  </a:schemeClr>
                </a:solidFill>
                <a:latin typeface="Calibri" panose="020F0502020204030204" pitchFamily="34" charset="0"/>
                <a:cs typeface="Calibri" panose="020F0502020204030204" pitchFamily="34" charset="0"/>
              </a:rPr>
              <a:t> by Directive 2008/50/EC on </a:t>
            </a:r>
            <a:r>
              <a:rPr lang="en-US" altLang="en-US" dirty="0" smtClean="0">
                <a:solidFill>
                  <a:schemeClr val="accent1">
                    <a:lumMod val="50000"/>
                  </a:schemeClr>
                </a:solidFill>
                <a:latin typeface="Calibri" panose="020F0502020204030204" pitchFamily="34" charset="0"/>
                <a:cs typeface="Calibri" panose="020F0502020204030204" pitchFamily="34" charset="0"/>
              </a:rPr>
              <a:t>ambient air quality and cleaner air for Europe</a:t>
            </a:r>
          </a:p>
          <a:p>
            <a:pPr algn="just"/>
            <a:endParaRPr lang="en-US" altLang="en-US" dirty="0" smtClean="0">
              <a:solidFill>
                <a:schemeClr val="accent1">
                  <a:lumMod val="50000"/>
                </a:schemeClr>
              </a:solidFill>
              <a:latin typeface="Calibri" panose="020F0502020204030204" pitchFamily="34" charset="0"/>
              <a:cs typeface="Calibri" panose="020F0502020204030204" pitchFamily="34" charset="0"/>
            </a:endParaRPr>
          </a:p>
          <a:p>
            <a:pPr algn="just"/>
            <a:r>
              <a:rPr lang="en-US" altLang="en-US" dirty="0" smtClean="0">
                <a:solidFill>
                  <a:schemeClr val="accent1">
                    <a:lumMod val="50000"/>
                  </a:schemeClr>
                </a:solidFill>
                <a:latin typeface="Calibri" panose="020F0502020204030204" pitchFamily="34" charset="0"/>
                <a:cs typeface="Calibri" panose="020F0502020204030204" pitchFamily="34" charset="0"/>
              </a:rPr>
              <a:t>Also, the low cost and easy operation of the diffusive sampling technique is used for a large scale air pollution surveys with a high spatial resolution. </a:t>
            </a:r>
          </a:p>
          <a:p>
            <a:pPr algn="just"/>
            <a:endParaRPr lang="en-US" altLang="en-US" dirty="0" smtClean="0">
              <a:solidFill>
                <a:schemeClr val="accent1">
                  <a:lumMod val="50000"/>
                </a:schemeClr>
              </a:solidFill>
              <a:latin typeface="Calibri" panose="020F0502020204030204" pitchFamily="34" charset="0"/>
              <a:cs typeface="Calibri" panose="020F0502020204030204" pitchFamily="34" charset="0"/>
            </a:endParaRPr>
          </a:p>
          <a:p>
            <a:pPr algn="just"/>
            <a:r>
              <a:rPr lang="en-US" altLang="en-US" dirty="0" smtClean="0">
                <a:solidFill>
                  <a:schemeClr val="accent1">
                    <a:lumMod val="50000"/>
                  </a:schemeClr>
                </a:solidFill>
                <a:latin typeface="Calibri" panose="020F0502020204030204" pitchFamily="34" charset="0"/>
                <a:cs typeface="Calibri" panose="020F0502020204030204" pitchFamily="34" charset="0"/>
              </a:rPr>
              <a:t>In order to compare the spatial variability of air pollution before and after the noise LEZ implementation, NO2 and benzene land use regression models in a defined urban area of Monza,  including the noise LEZ, will be developed. </a:t>
            </a:r>
          </a:p>
          <a:p>
            <a:pPr algn="just"/>
            <a:endParaRPr lang="en-US" altLang="en-US" dirty="0" smtClean="0">
              <a:solidFill>
                <a:schemeClr val="accent1">
                  <a:lumMod val="50000"/>
                </a:schemeClr>
              </a:solidFill>
              <a:latin typeface="Calibri" panose="020F0502020204030204" pitchFamily="34" charset="0"/>
              <a:cs typeface="Calibri" panose="020F0502020204030204" pitchFamily="34" charset="0"/>
            </a:endParaRPr>
          </a:p>
          <a:p>
            <a:pPr algn="just"/>
            <a:r>
              <a:rPr lang="en-US" altLang="en-US" dirty="0" smtClean="0">
                <a:solidFill>
                  <a:schemeClr val="accent1">
                    <a:lumMod val="50000"/>
                  </a:schemeClr>
                </a:solidFill>
                <a:latin typeface="Calibri" panose="020F0502020204030204" pitchFamily="34" charset="0"/>
                <a:cs typeface="Calibri" panose="020F0502020204030204" pitchFamily="34" charset="0"/>
              </a:rPr>
              <a:t>The objectives of monitoring will be to assess whether the implementation of the noise low emission zone contributes, as an ancillary effect, to reduce air pollution levels in the pilot area.</a:t>
            </a:r>
            <a:endParaRPr lang="it-IT" altLang="en-US" dirty="0" smtClean="0">
              <a:solidFill>
                <a:schemeClr val="accent1">
                  <a:lumMod val="50000"/>
                </a:schemeClr>
              </a:solidFill>
              <a:latin typeface="Calibri" panose="020F0502020204030204" pitchFamily="34" charset="0"/>
              <a:cs typeface="Calibri" panose="020F0502020204030204" pitchFamily="34" charset="0"/>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srcRect/>
          <a:stretch>
            <a:fillRect/>
          </a:stretch>
        </a:blipFill>
        <a:effectLst/>
      </p:bgPr>
    </p:bg>
    <p:spTree>
      <p:nvGrpSpPr>
        <p:cNvPr id="1" name=""/>
        <p:cNvGrpSpPr/>
        <p:nvPr/>
      </p:nvGrpSpPr>
      <p:grpSpPr>
        <a:xfrm>
          <a:off x="0" y="0"/>
          <a:ext cx="0" cy="0"/>
          <a:chOff x="0" y="0"/>
          <a:chExt cx="0" cy="0"/>
        </a:xfrm>
      </p:grpSpPr>
      <p:sp>
        <p:nvSpPr>
          <p:cNvPr id="5" name="Rettangolo 4"/>
          <p:cNvSpPr/>
          <p:nvPr/>
        </p:nvSpPr>
        <p:spPr>
          <a:xfrm>
            <a:off x="971600" y="620688"/>
            <a:ext cx="6096541" cy="369332"/>
          </a:xfrm>
          <a:prstGeom prst="rect">
            <a:avLst/>
          </a:prstGeom>
        </p:spPr>
        <p:txBody>
          <a:bodyPr wrap="none">
            <a:spAutoFit/>
          </a:bodyPr>
          <a:lstStyle/>
          <a:p>
            <a:r>
              <a:rPr lang="en-US" altLang="en-US" b="1" dirty="0" smtClean="0">
                <a:solidFill>
                  <a:prstClr val="white"/>
                </a:solidFill>
                <a:latin typeface="Aero Matics Regular"/>
                <a:cs typeface="Aero Matics Regular"/>
              </a:rPr>
              <a:t>Monitoring methods and activities tested in pilot area </a:t>
            </a:r>
            <a:endParaRPr lang="it-IT" altLang="it-IT" b="1" dirty="0" smtClean="0">
              <a:solidFill>
                <a:prstClr val="white"/>
              </a:solidFill>
              <a:latin typeface="Aero Matics Regular"/>
              <a:cs typeface="Aero Matics Regular"/>
            </a:endParaRPr>
          </a:p>
        </p:txBody>
      </p:sp>
      <p:sp>
        <p:nvSpPr>
          <p:cNvPr id="7" name="CasellaDiTesto 6"/>
          <p:cNvSpPr txBox="1"/>
          <p:nvPr/>
        </p:nvSpPr>
        <p:spPr>
          <a:xfrm>
            <a:off x="8593504" y="6316823"/>
            <a:ext cx="550496" cy="369332"/>
          </a:xfrm>
          <a:prstGeom prst="rect">
            <a:avLst/>
          </a:prstGeom>
          <a:noFill/>
        </p:spPr>
        <p:txBody>
          <a:bodyPr wrap="square" rtlCol="0">
            <a:spAutoFit/>
          </a:bodyPr>
          <a:lstStyle/>
          <a:p>
            <a:pPr defTabSz="457200"/>
            <a:r>
              <a:rPr lang="it-IT" dirty="0" smtClean="0">
                <a:solidFill>
                  <a:prstClr val="black"/>
                </a:solidFill>
              </a:rPr>
              <a:t>14</a:t>
            </a:r>
            <a:endParaRPr lang="it-IT" dirty="0">
              <a:solidFill>
                <a:prstClr val="black"/>
              </a:solidFill>
            </a:endParaRPr>
          </a:p>
        </p:txBody>
      </p:sp>
      <p:graphicFrame>
        <p:nvGraphicFramePr>
          <p:cNvPr id="6" name="Diagramma 5"/>
          <p:cNvGraphicFramePr/>
          <p:nvPr/>
        </p:nvGraphicFramePr>
        <p:xfrm>
          <a:off x="1043608" y="1268760"/>
          <a:ext cx="4752528" cy="108012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9" name="CasellaDiTesto 8"/>
          <p:cNvSpPr txBox="1"/>
          <p:nvPr/>
        </p:nvSpPr>
        <p:spPr>
          <a:xfrm>
            <a:off x="899592" y="3212976"/>
            <a:ext cx="7776864" cy="1754326"/>
          </a:xfrm>
          <a:prstGeom prst="rect">
            <a:avLst/>
          </a:prstGeom>
          <a:noFill/>
        </p:spPr>
        <p:txBody>
          <a:bodyPr wrap="square" rtlCol="0">
            <a:spAutoFit/>
          </a:bodyPr>
          <a:lstStyle/>
          <a:p>
            <a:pPr algn="just"/>
            <a:r>
              <a:rPr lang="en-US" altLang="en-US" dirty="0" smtClean="0">
                <a:solidFill>
                  <a:schemeClr val="accent1">
                    <a:lumMod val="50000"/>
                  </a:schemeClr>
                </a:solidFill>
                <a:cs typeface="Times New Roman" pitchFamily="18" charset="0"/>
              </a:rPr>
              <a:t>Regarding the monitoring of the quality of life, a two-step survey will be performed: before and after the institution of the noise LEZ zone. </a:t>
            </a:r>
          </a:p>
          <a:p>
            <a:pPr algn="just"/>
            <a:endParaRPr lang="en-US" altLang="en-US" dirty="0" smtClean="0">
              <a:solidFill>
                <a:schemeClr val="accent1">
                  <a:lumMod val="50000"/>
                </a:schemeClr>
              </a:solidFill>
              <a:cs typeface="Times New Roman" pitchFamily="18" charset="0"/>
            </a:endParaRPr>
          </a:p>
          <a:p>
            <a:pPr algn="just"/>
            <a:r>
              <a:rPr lang="en-US" altLang="en-US" dirty="0" smtClean="0">
                <a:solidFill>
                  <a:schemeClr val="accent1">
                    <a:lumMod val="50000"/>
                  </a:schemeClr>
                </a:solidFill>
                <a:cs typeface="Times New Roman" pitchFamily="18" charset="0"/>
              </a:rPr>
              <a:t>The use of the WHOQOL-</a:t>
            </a:r>
            <a:r>
              <a:rPr lang="en-US" altLang="en-US" dirty="0" err="1" smtClean="0">
                <a:solidFill>
                  <a:schemeClr val="accent1">
                    <a:lumMod val="50000"/>
                  </a:schemeClr>
                </a:solidFill>
                <a:cs typeface="Times New Roman" pitchFamily="18" charset="0"/>
              </a:rPr>
              <a:t>Bref</a:t>
            </a:r>
            <a:r>
              <a:rPr lang="en-US" altLang="en-US" dirty="0" smtClean="0">
                <a:solidFill>
                  <a:schemeClr val="accent1">
                    <a:lumMod val="50000"/>
                  </a:schemeClr>
                </a:solidFill>
                <a:cs typeface="Times New Roman" pitchFamily="18" charset="0"/>
              </a:rPr>
              <a:t> questionnaire, that is the only tool that has a specific environmental domain and it is already validated in Italian language, has been proposed and shared</a:t>
            </a:r>
            <a:r>
              <a:rPr lang="it-IT" altLang="en-US" dirty="0">
                <a:solidFill>
                  <a:schemeClr val="accent1">
                    <a:lumMod val="50000"/>
                  </a:schemeClr>
                </a:solidFill>
                <a:cs typeface="Times New Roman" pitchFamily="18" charset="0"/>
              </a:rPr>
              <a:t>.</a:t>
            </a:r>
            <a:endParaRPr lang="en-US" altLang="en-US" dirty="0" smtClean="0">
              <a:solidFill>
                <a:schemeClr val="accent1">
                  <a:lumMod val="50000"/>
                </a:schemeClr>
              </a:solidFill>
              <a:cs typeface="Times New Roman" pitchFamily="18" charset="0"/>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srcRect/>
          <a:stretch>
            <a:fillRect/>
          </a:stretch>
        </a:blipFill>
        <a:effectLst/>
      </p:bgPr>
    </p:bg>
    <p:spTree>
      <p:nvGrpSpPr>
        <p:cNvPr id="1" name=""/>
        <p:cNvGrpSpPr/>
        <p:nvPr/>
      </p:nvGrpSpPr>
      <p:grpSpPr>
        <a:xfrm>
          <a:off x="0" y="0"/>
          <a:ext cx="0" cy="0"/>
          <a:chOff x="0" y="0"/>
          <a:chExt cx="0" cy="0"/>
        </a:xfrm>
      </p:grpSpPr>
      <p:graphicFrame>
        <p:nvGraphicFramePr>
          <p:cNvPr id="7" name="Diagramma 6"/>
          <p:cNvGraphicFramePr/>
          <p:nvPr>
            <p:extLst>
              <p:ext uri="{D42A27DB-BD31-4B8C-83A1-F6EECF244321}">
                <p14:modId xmlns:p14="http://schemas.microsoft.com/office/powerpoint/2010/main" val="2419971434"/>
              </p:ext>
            </p:extLst>
          </p:nvPr>
        </p:nvGraphicFramePr>
        <p:xfrm>
          <a:off x="971600" y="1196752"/>
          <a:ext cx="4752528" cy="108012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8" name="Rectangle 1"/>
          <p:cNvSpPr>
            <a:spLocks noChangeArrowheads="1"/>
          </p:cNvSpPr>
          <p:nvPr/>
        </p:nvSpPr>
        <p:spPr bwMode="auto">
          <a:xfrm>
            <a:off x="395536" y="2780928"/>
            <a:ext cx="8352928" cy="107721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lang="en-US" altLang="en-US" dirty="0" smtClean="0">
                <a:solidFill>
                  <a:schemeClr val="accent1">
                    <a:lumMod val="50000"/>
                  </a:schemeClr>
                </a:solidFill>
                <a:latin typeface="Calibri" panose="020F0502020204030204" pitchFamily="34" charset="0"/>
                <a:cs typeface="Calibri" panose="020F0502020204030204" pitchFamily="34" charset="0"/>
              </a:rPr>
              <a:t>Regarding the noise monitoring phases planned in pilot area, the activities will be carried out referring to the standard methods, using sound level meters of class I precision, and also by developing and using a smart low-cost monitoring system.</a:t>
            </a:r>
          </a:p>
          <a:p>
            <a:pPr marL="0" marR="0" lvl="0" indent="0" algn="just" defTabSz="914400" rtl="0" eaLnBrk="1" fontAlgn="base" latinLnBrk="0" hangingPunct="1">
              <a:lnSpc>
                <a:spcPct val="100000"/>
              </a:lnSpc>
              <a:spcBef>
                <a:spcPct val="0"/>
              </a:spcBef>
              <a:spcAft>
                <a:spcPct val="0"/>
              </a:spcAft>
              <a:buClrTx/>
              <a:buSzTx/>
              <a:buFontTx/>
              <a:buNone/>
              <a:tabLst/>
            </a:pPr>
            <a:endParaRPr lang="it-IT" altLang="en-US" sz="1000" dirty="0" smtClean="0">
              <a:solidFill>
                <a:schemeClr val="accent1">
                  <a:lumMod val="50000"/>
                </a:schemeClr>
              </a:solidFill>
              <a:latin typeface="Calibri" panose="020F0502020204030204" pitchFamily="34" charset="0"/>
              <a:cs typeface="Calibri" panose="020F0502020204030204" pitchFamily="34" charset="0"/>
            </a:endParaRPr>
          </a:p>
        </p:txBody>
      </p:sp>
      <p:sp>
        <p:nvSpPr>
          <p:cNvPr id="9" name="Rettangolo 8"/>
          <p:cNvSpPr/>
          <p:nvPr/>
        </p:nvSpPr>
        <p:spPr>
          <a:xfrm>
            <a:off x="1043608" y="620688"/>
            <a:ext cx="3429144" cy="369332"/>
          </a:xfrm>
          <a:prstGeom prst="rect">
            <a:avLst/>
          </a:prstGeom>
        </p:spPr>
        <p:txBody>
          <a:bodyPr wrap="none">
            <a:spAutoFit/>
          </a:bodyPr>
          <a:lstStyle/>
          <a:p>
            <a:r>
              <a:rPr lang="en-US" altLang="en-US" b="1" dirty="0" smtClean="0">
                <a:solidFill>
                  <a:prstClr val="white"/>
                </a:solidFill>
                <a:latin typeface="Aero Matics Regular"/>
                <a:cs typeface="Aero Matics Regular"/>
              </a:rPr>
              <a:t>Noise Monitoring in pilot area</a:t>
            </a:r>
            <a:endParaRPr lang="it-IT" altLang="it-IT" b="1" dirty="0" smtClean="0">
              <a:solidFill>
                <a:prstClr val="white"/>
              </a:solidFill>
              <a:latin typeface="Aero Matics Regular"/>
              <a:cs typeface="Aero Matics Regular"/>
            </a:endParaRPr>
          </a:p>
        </p:txBody>
      </p:sp>
      <p:sp>
        <p:nvSpPr>
          <p:cNvPr id="10" name="CasellaDiTesto 9"/>
          <p:cNvSpPr txBox="1"/>
          <p:nvPr/>
        </p:nvSpPr>
        <p:spPr>
          <a:xfrm>
            <a:off x="8593504" y="6316823"/>
            <a:ext cx="550496" cy="369332"/>
          </a:xfrm>
          <a:prstGeom prst="rect">
            <a:avLst/>
          </a:prstGeom>
          <a:noFill/>
        </p:spPr>
        <p:txBody>
          <a:bodyPr wrap="square" rtlCol="0">
            <a:spAutoFit/>
          </a:bodyPr>
          <a:lstStyle/>
          <a:p>
            <a:pPr defTabSz="457200"/>
            <a:r>
              <a:rPr lang="it-IT" dirty="0" smtClean="0">
                <a:solidFill>
                  <a:prstClr val="black"/>
                </a:solidFill>
              </a:rPr>
              <a:t>16</a:t>
            </a:r>
            <a:endParaRPr lang="it-IT" dirty="0">
              <a:solidFill>
                <a:prstClr val="black"/>
              </a:solidFill>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srcRect/>
          <a:stretch>
            <a:fillRect/>
          </a:stretch>
        </a:blipFill>
        <a:effectLst/>
      </p:bgPr>
    </p:bg>
    <p:spTree>
      <p:nvGrpSpPr>
        <p:cNvPr id="1" name=""/>
        <p:cNvGrpSpPr/>
        <p:nvPr/>
      </p:nvGrpSpPr>
      <p:grpSpPr>
        <a:xfrm>
          <a:off x="0" y="0"/>
          <a:ext cx="0" cy="0"/>
          <a:chOff x="0" y="0"/>
          <a:chExt cx="0" cy="0"/>
        </a:xfrm>
      </p:grpSpPr>
      <p:sp>
        <p:nvSpPr>
          <p:cNvPr id="8" name="Rectangle 1"/>
          <p:cNvSpPr>
            <a:spLocks noChangeArrowheads="1"/>
          </p:cNvSpPr>
          <p:nvPr/>
        </p:nvSpPr>
        <p:spPr bwMode="auto">
          <a:xfrm>
            <a:off x="323528" y="1356738"/>
            <a:ext cx="8352928" cy="480131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lang="en-US" altLang="en-US" dirty="0" smtClean="0">
                <a:solidFill>
                  <a:schemeClr val="accent1">
                    <a:lumMod val="50000"/>
                  </a:schemeClr>
                </a:solidFill>
                <a:cs typeface="Times New Roman" pitchFamily="18" charset="0"/>
              </a:rPr>
              <a:t>Regarding the smart low-cost monitoring system a </a:t>
            </a:r>
            <a:r>
              <a:rPr lang="en-US" altLang="en-US" b="1" dirty="0" smtClean="0">
                <a:solidFill>
                  <a:schemeClr val="accent1">
                    <a:lumMod val="50000"/>
                  </a:schemeClr>
                </a:solidFill>
                <a:cs typeface="Times New Roman" pitchFamily="18" charset="0"/>
              </a:rPr>
              <a:t>prototype system for smart monitoring activity of noise </a:t>
            </a:r>
            <a:r>
              <a:rPr lang="en-US" altLang="en-US" dirty="0" smtClean="0">
                <a:solidFill>
                  <a:schemeClr val="accent1">
                    <a:lumMod val="50000"/>
                  </a:schemeClr>
                </a:solidFill>
                <a:cs typeface="Times New Roman" pitchFamily="18" charset="0"/>
              </a:rPr>
              <a:t>has been designed and implemented, in order to be used as a continuous monitoring unit in the ex ante and ex post scenarios. In particular, in the last months the </a:t>
            </a:r>
            <a:r>
              <a:rPr lang="en-US" altLang="en-US" b="1" dirty="0" smtClean="0">
                <a:solidFill>
                  <a:schemeClr val="accent1">
                    <a:lumMod val="50000"/>
                  </a:schemeClr>
                </a:solidFill>
                <a:cs typeface="Times New Roman" pitchFamily="18" charset="0"/>
              </a:rPr>
              <a:t>state </a:t>
            </a:r>
            <a:r>
              <a:rPr lang="en-US" altLang="en-US" b="1" dirty="0">
                <a:solidFill>
                  <a:schemeClr val="accent1">
                    <a:lumMod val="50000"/>
                  </a:schemeClr>
                </a:solidFill>
                <a:cs typeface="Times New Roman" pitchFamily="18" charset="0"/>
              </a:rPr>
              <a:t>of the art about </a:t>
            </a:r>
            <a:r>
              <a:rPr lang="en-US" altLang="en-US" b="1" dirty="0" smtClean="0">
                <a:solidFill>
                  <a:schemeClr val="accent1">
                    <a:lumMod val="50000"/>
                  </a:schemeClr>
                </a:solidFill>
                <a:cs typeface="Times New Roman" pitchFamily="18" charset="0"/>
              </a:rPr>
              <a:t>smart noise </a:t>
            </a:r>
            <a:r>
              <a:rPr lang="en-US" altLang="en-US" b="1" dirty="0">
                <a:solidFill>
                  <a:schemeClr val="accent1">
                    <a:lumMod val="50000"/>
                  </a:schemeClr>
                </a:solidFill>
                <a:cs typeface="Times New Roman" pitchFamily="18" charset="0"/>
              </a:rPr>
              <a:t>monitoring systems</a:t>
            </a:r>
            <a:r>
              <a:rPr lang="en-US" altLang="en-US" dirty="0">
                <a:solidFill>
                  <a:schemeClr val="accent1">
                    <a:lumMod val="50000"/>
                  </a:schemeClr>
                </a:solidFill>
                <a:cs typeface="Times New Roman" pitchFamily="18" charset="0"/>
              </a:rPr>
              <a:t> has been defined by </a:t>
            </a:r>
            <a:r>
              <a:rPr lang="en-US" altLang="en-US" dirty="0" smtClean="0">
                <a:solidFill>
                  <a:schemeClr val="accent1">
                    <a:lumMod val="50000"/>
                  </a:schemeClr>
                </a:solidFill>
                <a:cs typeface="Times New Roman" pitchFamily="18" charset="0"/>
              </a:rPr>
              <a:t>ISPRA, while </a:t>
            </a:r>
            <a:r>
              <a:rPr lang="en-US" altLang="en-US" b="1" dirty="0" smtClean="0">
                <a:solidFill>
                  <a:schemeClr val="accent1">
                    <a:lumMod val="50000"/>
                  </a:schemeClr>
                </a:solidFill>
                <a:cs typeface="Times New Roman" pitchFamily="18" charset="0"/>
              </a:rPr>
              <a:t>smart monitoring system design and data analysis procedures</a:t>
            </a:r>
            <a:r>
              <a:rPr lang="en-US" altLang="en-US" dirty="0" smtClean="0">
                <a:solidFill>
                  <a:schemeClr val="accent1">
                    <a:lumMod val="50000"/>
                  </a:schemeClr>
                </a:solidFill>
                <a:cs typeface="Times New Roman" pitchFamily="18" charset="0"/>
              </a:rPr>
              <a:t> have been performed by UNIFI.</a:t>
            </a:r>
          </a:p>
          <a:p>
            <a:pPr marL="0" marR="0" lvl="0" indent="0" algn="just" defTabSz="914400" rtl="0" eaLnBrk="1" fontAlgn="base" latinLnBrk="0" hangingPunct="1">
              <a:lnSpc>
                <a:spcPct val="100000"/>
              </a:lnSpc>
              <a:spcBef>
                <a:spcPct val="0"/>
              </a:spcBef>
              <a:spcAft>
                <a:spcPct val="0"/>
              </a:spcAft>
              <a:buClrTx/>
              <a:buSzTx/>
              <a:buFontTx/>
              <a:buNone/>
              <a:tabLst/>
            </a:pPr>
            <a:endParaRPr lang="en-US" altLang="en-US" dirty="0" smtClean="0">
              <a:solidFill>
                <a:schemeClr val="accent1">
                  <a:lumMod val="50000"/>
                </a:schemeClr>
              </a:solidFill>
              <a:cs typeface="Times New Roman" pitchFamily="18" charset="0"/>
            </a:endParaRPr>
          </a:p>
          <a:p>
            <a:pPr algn="just" eaLnBrk="0" fontAlgn="base" hangingPunct="0">
              <a:spcBef>
                <a:spcPct val="0"/>
              </a:spcBef>
              <a:spcAft>
                <a:spcPct val="0"/>
              </a:spcAft>
            </a:pPr>
            <a:r>
              <a:rPr lang="en-US" altLang="en-US" dirty="0" smtClean="0">
                <a:solidFill>
                  <a:schemeClr val="accent1">
                    <a:lumMod val="50000"/>
                  </a:schemeClr>
                </a:solidFill>
                <a:cs typeface="Times New Roman" pitchFamily="18" charset="0"/>
              </a:rPr>
              <a:t>UNIFI is developing the procedures for </a:t>
            </a:r>
            <a:r>
              <a:rPr lang="en-US" altLang="en-US" b="1" dirty="0" smtClean="0">
                <a:solidFill>
                  <a:schemeClr val="accent1">
                    <a:lumMod val="50000"/>
                  </a:schemeClr>
                </a:solidFill>
                <a:cs typeface="Times New Roman" pitchFamily="18" charset="0"/>
              </a:rPr>
              <a:t>in situ calibration check and verification of the noise monitoring system performance</a:t>
            </a:r>
            <a:r>
              <a:rPr lang="en-US" altLang="en-US" dirty="0" smtClean="0">
                <a:solidFill>
                  <a:schemeClr val="accent1">
                    <a:lumMod val="50000"/>
                  </a:schemeClr>
                </a:solidFill>
                <a:cs typeface="Times New Roman" pitchFamily="18" charset="0"/>
              </a:rPr>
              <a:t>.</a:t>
            </a:r>
          </a:p>
          <a:p>
            <a:pPr algn="just" eaLnBrk="0" fontAlgn="base" hangingPunct="0">
              <a:spcBef>
                <a:spcPct val="0"/>
              </a:spcBef>
              <a:spcAft>
                <a:spcPct val="0"/>
              </a:spcAft>
            </a:pPr>
            <a:r>
              <a:rPr lang="en-US" altLang="en-US" dirty="0" smtClean="0">
                <a:solidFill>
                  <a:schemeClr val="accent1">
                    <a:lumMod val="50000"/>
                  </a:schemeClr>
                </a:solidFill>
                <a:cs typeface="Times New Roman" pitchFamily="18" charset="0"/>
              </a:rPr>
              <a:t>The system check will be performed by UNIFI for a first time period (2 months) before the monitoring period start and by UNIFI/VIENROSE for a second time period (2 years: 1 year in the ante-</a:t>
            </a:r>
            <a:r>
              <a:rPr lang="en-US" altLang="en-US" dirty="0" err="1" smtClean="0">
                <a:solidFill>
                  <a:schemeClr val="accent1">
                    <a:lumMod val="50000"/>
                  </a:schemeClr>
                </a:solidFill>
                <a:cs typeface="Times New Roman" pitchFamily="18" charset="0"/>
              </a:rPr>
              <a:t>operam</a:t>
            </a:r>
            <a:r>
              <a:rPr lang="en-US" altLang="en-US" dirty="0" smtClean="0">
                <a:solidFill>
                  <a:schemeClr val="accent1">
                    <a:lumMod val="50000"/>
                  </a:schemeClr>
                </a:solidFill>
                <a:cs typeface="Times New Roman" pitchFamily="18" charset="0"/>
              </a:rPr>
              <a:t> scenario and 1 year in the post-</a:t>
            </a:r>
            <a:r>
              <a:rPr lang="en-US" altLang="en-US" dirty="0" err="1" smtClean="0">
                <a:solidFill>
                  <a:schemeClr val="accent1">
                    <a:lumMod val="50000"/>
                  </a:schemeClr>
                </a:solidFill>
                <a:cs typeface="Times New Roman" pitchFamily="18" charset="0"/>
              </a:rPr>
              <a:t>operam</a:t>
            </a:r>
            <a:r>
              <a:rPr lang="en-US" altLang="en-US" dirty="0" smtClean="0">
                <a:solidFill>
                  <a:schemeClr val="accent1">
                    <a:lumMod val="50000"/>
                  </a:schemeClr>
                </a:solidFill>
                <a:cs typeface="Times New Roman" pitchFamily="18" charset="0"/>
              </a:rPr>
              <a:t> scenario) during the monitoring period.</a:t>
            </a:r>
          </a:p>
          <a:p>
            <a:pPr algn="just" eaLnBrk="0" fontAlgn="base" hangingPunct="0">
              <a:spcBef>
                <a:spcPct val="0"/>
              </a:spcBef>
              <a:spcAft>
                <a:spcPct val="0"/>
              </a:spcAft>
            </a:pPr>
            <a:endParaRPr lang="en-US" altLang="en-US" dirty="0" smtClean="0">
              <a:solidFill>
                <a:schemeClr val="accent1">
                  <a:lumMod val="50000"/>
                </a:schemeClr>
              </a:solidFill>
              <a:cs typeface="Times New Roman" pitchFamily="18" charset="0"/>
            </a:endParaRPr>
          </a:p>
          <a:p>
            <a:pPr algn="just" eaLnBrk="0" fontAlgn="base" hangingPunct="0">
              <a:spcBef>
                <a:spcPct val="0"/>
              </a:spcBef>
              <a:spcAft>
                <a:spcPct val="0"/>
              </a:spcAft>
            </a:pPr>
            <a:r>
              <a:rPr lang="en-US" altLang="en-US" dirty="0" smtClean="0">
                <a:solidFill>
                  <a:schemeClr val="accent1">
                    <a:lumMod val="50000"/>
                  </a:schemeClr>
                </a:solidFill>
                <a:cs typeface="Times New Roman" pitchFamily="18" charset="0"/>
              </a:rPr>
              <a:t>After the end of LIFE MONZA project, the prototype will be given for free to Municipality of  Monza  that will take care of using it for monitoring activities in the three years after the project end.</a:t>
            </a:r>
          </a:p>
        </p:txBody>
      </p:sp>
      <p:sp>
        <p:nvSpPr>
          <p:cNvPr id="9" name="Rettangolo 8"/>
          <p:cNvSpPr/>
          <p:nvPr/>
        </p:nvSpPr>
        <p:spPr>
          <a:xfrm>
            <a:off x="1043608" y="620688"/>
            <a:ext cx="3429144" cy="369332"/>
          </a:xfrm>
          <a:prstGeom prst="rect">
            <a:avLst/>
          </a:prstGeom>
        </p:spPr>
        <p:txBody>
          <a:bodyPr wrap="none">
            <a:spAutoFit/>
          </a:bodyPr>
          <a:lstStyle/>
          <a:p>
            <a:r>
              <a:rPr lang="en-US" altLang="en-US" b="1" dirty="0" smtClean="0">
                <a:solidFill>
                  <a:prstClr val="white"/>
                </a:solidFill>
                <a:latin typeface="Aero Matics Regular"/>
                <a:cs typeface="Aero Matics Regular"/>
              </a:rPr>
              <a:t>Noise Monitoring in pilot area</a:t>
            </a:r>
            <a:endParaRPr lang="it-IT" altLang="it-IT" b="1" dirty="0" smtClean="0">
              <a:solidFill>
                <a:prstClr val="white"/>
              </a:solidFill>
              <a:latin typeface="Aero Matics Regular"/>
              <a:cs typeface="Aero Matics Regular"/>
            </a:endParaRPr>
          </a:p>
        </p:txBody>
      </p:sp>
      <p:sp>
        <p:nvSpPr>
          <p:cNvPr id="10" name="CasellaDiTesto 9"/>
          <p:cNvSpPr txBox="1"/>
          <p:nvPr/>
        </p:nvSpPr>
        <p:spPr>
          <a:xfrm>
            <a:off x="8593504" y="6316823"/>
            <a:ext cx="550496" cy="369332"/>
          </a:xfrm>
          <a:prstGeom prst="rect">
            <a:avLst/>
          </a:prstGeom>
          <a:noFill/>
        </p:spPr>
        <p:txBody>
          <a:bodyPr wrap="square" rtlCol="0">
            <a:spAutoFit/>
          </a:bodyPr>
          <a:lstStyle/>
          <a:p>
            <a:pPr defTabSz="457200"/>
            <a:r>
              <a:rPr lang="it-IT" dirty="0" smtClean="0">
                <a:solidFill>
                  <a:prstClr val="black"/>
                </a:solidFill>
              </a:rPr>
              <a:t>17</a:t>
            </a:r>
            <a:endParaRPr lang="it-IT" dirty="0">
              <a:solidFill>
                <a:prstClr val="black"/>
              </a:solidFill>
            </a:endParaRPr>
          </a:p>
        </p:txBody>
      </p:sp>
    </p:spTree>
    <p:extLst>
      <p:ext uri="{BB962C8B-B14F-4D97-AF65-F5344CB8AC3E}">
        <p14:creationId xmlns:p14="http://schemas.microsoft.com/office/powerpoint/2010/main" val="340463551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srcRect/>
          <a:stretch>
            <a:fillRect/>
          </a:stretch>
        </a:blipFill>
        <a:effectLst/>
      </p:bgPr>
    </p:bg>
    <p:spTree>
      <p:nvGrpSpPr>
        <p:cNvPr id="1" name=""/>
        <p:cNvGrpSpPr/>
        <p:nvPr/>
      </p:nvGrpSpPr>
      <p:grpSpPr>
        <a:xfrm>
          <a:off x="0" y="0"/>
          <a:ext cx="0" cy="0"/>
          <a:chOff x="0" y="0"/>
          <a:chExt cx="0" cy="0"/>
        </a:xfrm>
      </p:grpSpPr>
      <p:sp>
        <p:nvSpPr>
          <p:cNvPr id="7" name="CasellaDiTesto 6"/>
          <p:cNvSpPr txBox="1"/>
          <p:nvPr/>
        </p:nvSpPr>
        <p:spPr>
          <a:xfrm>
            <a:off x="8593504" y="6316823"/>
            <a:ext cx="550496" cy="369332"/>
          </a:xfrm>
          <a:prstGeom prst="rect">
            <a:avLst/>
          </a:prstGeom>
          <a:noFill/>
        </p:spPr>
        <p:txBody>
          <a:bodyPr wrap="square" rtlCol="0">
            <a:spAutoFit/>
          </a:bodyPr>
          <a:lstStyle/>
          <a:p>
            <a:pPr defTabSz="457200"/>
            <a:r>
              <a:rPr lang="it-IT" dirty="0" smtClean="0">
                <a:solidFill>
                  <a:prstClr val="black"/>
                </a:solidFill>
              </a:rPr>
              <a:t>19</a:t>
            </a:r>
            <a:endParaRPr lang="it-IT" dirty="0">
              <a:solidFill>
                <a:prstClr val="black"/>
              </a:solidFill>
            </a:endParaRPr>
          </a:p>
        </p:txBody>
      </p:sp>
      <p:sp>
        <p:nvSpPr>
          <p:cNvPr id="9" name="CasellaDiTesto 8"/>
          <p:cNvSpPr txBox="1"/>
          <p:nvPr/>
        </p:nvSpPr>
        <p:spPr>
          <a:xfrm>
            <a:off x="0" y="1196752"/>
            <a:ext cx="9144000" cy="830997"/>
          </a:xfrm>
          <a:prstGeom prst="rect">
            <a:avLst/>
          </a:prstGeom>
          <a:noFill/>
        </p:spPr>
        <p:txBody>
          <a:bodyPr wrap="square" rtlCol="0">
            <a:spAutoFit/>
          </a:bodyPr>
          <a:lstStyle/>
          <a:p>
            <a:pPr algn="just"/>
            <a:r>
              <a:rPr lang="en-US" altLang="en-US" sz="1600" dirty="0" smtClean="0">
                <a:solidFill>
                  <a:schemeClr val="accent1">
                    <a:lumMod val="50000"/>
                  </a:schemeClr>
                </a:solidFill>
                <a:cs typeface="Times New Roman" pitchFamily="18" charset="0"/>
              </a:rPr>
              <a:t>Smart low-cost noise monitoring systems, allowing an extensive and long-term noise monitoring, in medium sized territorial scale as urban area, seem to be able to ensure an appreciated quality output measurement data. 10 monitoring stations are expected to be installed in the pilot area of </a:t>
            </a:r>
            <a:r>
              <a:rPr lang="en-US" altLang="en-US" sz="1600" dirty="0" err="1" smtClean="0">
                <a:solidFill>
                  <a:schemeClr val="accent1">
                    <a:lumMod val="50000"/>
                  </a:schemeClr>
                </a:solidFill>
                <a:cs typeface="Times New Roman" pitchFamily="18" charset="0"/>
              </a:rPr>
              <a:t>Libertà</a:t>
            </a:r>
            <a:r>
              <a:rPr lang="en-US" altLang="en-US" sz="1600" dirty="0" smtClean="0">
                <a:solidFill>
                  <a:schemeClr val="accent1">
                    <a:lumMod val="50000"/>
                  </a:schemeClr>
                </a:solidFill>
                <a:cs typeface="Times New Roman" pitchFamily="18" charset="0"/>
              </a:rPr>
              <a:t> district.</a:t>
            </a:r>
          </a:p>
        </p:txBody>
      </p:sp>
      <p:sp>
        <p:nvSpPr>
          <p:cNvPr id="10" name="Rettangolo 9"/>
          <p:cNvSpPr/>
          <p:nvPr/>
        </p:nvSpPr>
        <p:spPr>
          <a:xfrm>
            <a:off x="971600" y="611396"/>
            <a:ext cx="6301725" cy="369332"/>
          </a:xfrm>
          <a:prstGeom prst="rect">
            <a:avLst/>
          </a:prstGeom>
        </p:spPr>
        <p:txBody>
          <a:bodyPr wrap="none">
            <a:spAutoFit/>
          </a:bodyPr>
          <a:lstStyle/>
          <a:p>
            <a:r>
              <a:rPr lang="it-IT" altLang="en-US" b="1" dirty="0" smtClean="0">
                <a:solidFill>
                  <a:prstClr val="white"/>
                </a:solidFill>
                <a:latin typeface="Aero Matics Regular"/>
                <a:cs typeface="Aero Matics Regular"/>
              </a:rPr>
              <a:t>Smart </a:t>
            </a:r>
            <a:r>
              <a:rPr lang="it-IT" altLang="en-US" b="1" dirty="0" err="1" smtClean="0">
                <a:solidFill>
                  <a:prstClr val="white"/>
                </a:solidFill>
                <a:latin typeface="Aero Matics Regular"/>
                <a:cs typeface="Aero Matics Regular"/>
              </a:rPr>
              <a:t>low-cost</a:t>
            </a:r>
            <a:r>
              <a:rPr lang="it-IT" altLang="en-US" b="1" dirty="0" smtClean="0">
                <a:solidFill>
                  <a:prstClr val="white"/>
                </a:solidFill>
                <a:latin typeface="Aero Matics Regular"/>
                <a:cs typeface="Aero Matics Regular"/>
              </a:rPr>
              <a:t> </a:t>
            </a:r>
            <a:r>
              <a:rPr lang="it-IT" altLang="en-US" b="1" dirty="0" err="1" smtClean="0">
                <a:solidFill>
                  <a:prstClr val="white"/>
                </a:solidFill>
                <a:latin typeface="Aero Matics Regular"/>
                <a:cs typeface="Aero Matics Regular"/>
              </a:rPr>
              <a:t>noise</a:t>
            </a:r>
            <a:r>
              <a:rPr lang="it-IT" altLang="en-US" b="1" dirty="0" smtClean="0">
                <a:solidFill>
                  <a:prstClr val="white"/>
                </a:solidFill>
                <a:latin typeface="Aero Matics Regular"/>
                <a:cs typeface="Aero Matics Regular"/>
              </a:rPr>
              <a:t> </a:t>
            </a:r>
            <a:r>
              <a:rPr lang="it-IT" altLang="en-US" b="1" dirty="0" err="1" smtClean="0">
                <a:solidFill>
                  <a:prstClr val="white"/>
                </a:solidFill>
                <a:latin typeface="Aero Matics Regular"/>
                <a:cs typeface="Aero Matics Regular"/>
              </a:rPr>
              <a:t>monitoring</a:t>
            </a:r>
            <a:r>
              <a:rPr lang="it-IT" altLang="en-US" b="1" dirty="0" smtClean="0">
                <a:solidFill>
                  <a:prstClr val="white"/>
                </a:solidFill>
                <a:latin typeface="Aero Matics Regular"/>
                <a:cs typeface="Aero Matics Regular"/>
              </a:rPr>
              <a:t> system – LIFE MONZA</a:t>
            </a:r>
          </a:p>
        </p:txBody>
      </p:sp>
      <p:pic>
        <p:nvPicPr>
          <p:cNvPr id="5" name="Immagine 4"/>
          <p:cNvPicPr/>
          <p:nvPr/>
        </p:nvPicPr>
        <p:blipFill>
          <a:blip r:embed="rId4" cstate="print"/>
          <a:srcRect/>
          <a:stretch>
            <a:fillRect/>
          </a:stretch>
        </p:blipFill>
        <p:spPr bwMode="auto">
          <a:xfrm>
            <a:off x="1115616" y="2087224"/>
            <a:ext cx="6768752" cy="4357964"/>
          </a:xfrm>
          <a:prstGeom prst="rect">
            <a:avLst/>
          </a:prstGeom>
          <a:noFill/>
          <a:ln w="9525">
            <a:solidFill>
              <a:schemeClr val="tx2"/>
            </a:solidFill>
            <a:miter lim="800000"/>
            <a:headEnd/>
            <a:tailEnd/>
          </a:ln>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srcRect/>
          <a:stretch>
            <a:fillRect/>
          </a:stretch>
        </a:blipFill>
        <a:effectLst/>
      </p:bgPr>
    </p:bg>
    <p:spTree>
      <p:nvGrpSpPr>
        <p:cNvPr id="1" name=""/>
        <p:cNvGrpSpPr/>
        <p:nvPr/>
      </p:nvGrpSpPr>
      <p:grpSpPr>
        <a:xfrm>
          <a:off x="0" y="0"/>
          <a:ext cx="0" cy="0"/>
          <a:chOff x="0" y="0"/>
          <a:chExt cx="0" cy="0"/>
        </a:xfrm>
      </p:grpSpPr>
      <p:sp>
        <p:nvSpPr>
          <p:cNvPr id="4" name="CasellaDiTesto 3"/>
          <p:cNvSpPr txBox="1"/>
          <p:nvPr/>
        </p:nvSpPr>
        <p:spPr>
          <a:xfrm>
            <a:off x="8593504" y="6316823"/>
            <a:ext cx="412357" cy="369332"/>
          </a:xfrm>
          <a:prstGeom prst="rect">
            <a:avLst/>
          </a:prstGeom>
          <a:noFill/>
        </p:spPr>
        <p:txBody>
          <a:bodyPr wrap="square" rtlCol="0">
            <a:spAutoFit/>
          </a:bodyPr>
          <a:lstStyle/>
          <a:p>
            <a:pPr defTabSz="457200"/>
            <a:r>
              <a:rPr lang="it-IT" dirty="0" smtClean="0">
                <a:solidFill>
                  <a:prstClr val="black"/>
                </a:solidFill>
              </a:rPr>
              <a:t>1</a:t>
            </a:r>
            <a:endParaRPr lang="it-IT" dirty="0">
              <a:solidFill>
                <a:prstClr val="black"/>
              </a:solidFill>
            </a:endParaRPr>
          </a:p>
        </p:txBody>
      </p:sp>
      <p:sp>
        <p:nvSpPr>
          <p:cNvPr id="5" name="Rettangolo 4"/>
          <p:cNvSpPr/>
          <p:nvPr/>
        </p:nvSpPr>
        <p:spPr>
          <a:xfrm>
            <a:off x="467544" y="1216834"/>
            <a:ext cx="7992888" cy="5570756"/>
          </a:xfrm>
          <a:prstGeom prst="rect">
            <a:avLst/>
          </a:prstGeom>
        </p:spPr>
        <p:txBody>
          <a:bodyPr wrap="square">
            <a:spAutoFit/>
          </a:bodyPr>
          <a:lstStyle/>
          <a:p>
            <a:pPr algn="just"/>
            <a:endParaRPr lang="it-IT" altLang="it-IT" sz="2000" b="1" dirty="0" smtClean="0">
              <a:solidFill>
                <a:schemeClr val="accent1">
                  <a:lumMod val="50000"/>
                </a:schemeClr>
              </a:solidFill>
              <a:latin typeface="+mj-lt"/>
              <a:cs typeface="Times New Roman" pitchFamily="18" charset="0"/>
            </a:endParaRPr>
          </a:p>
          <a:p>
            <a:pPr algn="just"/>
            <a:r>
              <a:rPr lang="en-US" dirty="0" smtClean="0">
                <a:solidFill>
                  <a:schemeClr val="accent1">
                    <a:lumMod val="50000"/>
                  </a:schemeClr>
                </a:solidFill>
                <a:latin typeface="+mj-lt"/>
                <a:cs typeface="Times New Roman" pitchFamily="18" charset="0"/>
              </a:rPr>
              <a:t>The introduction of </a:t>
            </a:r>
            <a:r>
              <a:rPr lang="en-US" b="1" dirty="0" smtClean="0">
                <a:solidFill>
                  <a:schemeClr val="accent1">
                    <a:lumMod val="50000"/>
                  </a:schemeClr>
                </a:solidFill>
                <a:latin typeface="+mj-lt"/>
                <a:cs typeface="Times New Roman" pitchFamily="18" charset="0"/>
              </a:rPr>
              <a:t>Low Emission Zones</a:t>
            </a:r>
            <a:r>
              <a:rPr lang="en-US" dirty="0" smtClean="0">
                <a:solidFill>
                  <a:schemeClr val="accent1">
                    <a:lumMod val="50000"/>
                  </a:schemeClr>
                </a:solidFill>
                <a:latin typeface="+mj-lt"/>
                <a:cs typeface="Times New Roman" pitchFamily="18" charset="0"/>
              </a:rPr>
              <a:t>, urban areas subject to road traffic restrictions in order to </a:t>
            </a:r>
            <a:r>
              <a:rPr lang="en-US" b="1" dirty="0" smtClean="0">
                <a:solidFill>
                  <a:schemeClr val="accent1">
                    <a:lumMod val="50000"/>
                  </a:schemeClr>
                </a:solidFill>
                <a:latin typeface="+mj-lt"/>
                <a:cs typeface="Times New Roman" pitchFamily="18" charset="0"/>
              </a:rPr>
              <a:t>ensure compliance with the air pollutants limit values, </a:t>
            </a:r>
            <a:r>
              <a:rPr lang="en-US" dirty="0" smtClean="0">
                <a:solidFill>
                  <a:schemeClr val="accent1">
                    <a:lumMod val="50000"/>
                  </a:schemeClr>
                </a:solidFill>
                <a:latin typeface="+mj-lt"/>
                <a:cs typeface="Times New Roman" pitchFamily="18" charset="0"/>
              </a:rPr>
              <a:t>set by the European Directive on ambient air quality (2008/50/EC), is a common and well-established action in the administrative government of the cities and the impacts on air quality improvement are widely analyzed, whereas the </a:t>
            </a:r>
            <a:r>
              <a:rPr lang="en-US" b="1" dirty="0" smtClean="0">
                <a:solidFill>
                  <a:schemeClr val="accent1">
                    <a:lumMod val="50000"/>
                  </a:schemeClr>
                </a:solidFill>
                <a:latin typeface="+mj-lt"/>
                <a:cs typeface="Times New Roman" pitchFamily="18" charset="0"/>
              </a:rPr>
              <a:t>effects and benefits concerning the noise have not been addressed in a comprehensive manner.</a:t>
            </a:r>
            <a:r>
              <a:rPr lang="en-US" b="1" dirty="0" smtClean="0">
                <a:latin typeface="+mj-lt"/>
              </a:rPr>
              <a:t> </a:t>
            </a:r>
          </a:p>
          <a:p>
            <a:pPr algn="just"/>
            <a:endParaRPr lang="en-US" dirty="0" smtClean="0">
              <a:solidFill>
                <a:schemeClr val="accent1">
                  <a:lumMod val="50000"/>
                </a:schemeClr>
              </a:solidFill>
              <a:latin typeface="+mj-lt"/>
              <a:cs typeface="Times New Roman" pitchFamily="18" charset="0"/>
            </a:endParaRPr>
          </a:p>
          <a:p>
            <a:pPr algn="just"/>
            <a:r>
              <a:rPr lang="en-US" dirty="0" smtClean="0">
                <a:solidFill>
                  <a:schemeClr val="accent1">
                    <a:lumMod val="50000"/>
                  </a:schemeClr>
                </a:solidFill>
                <a:latin typeface="+mj-lt"/>
                <a:cs typeface="Times New Roman" pitchFamily="18" charset="0"/>
              </a:rPr>
              <a:t>The definition, the criteria for analysis and the management methods of a </a:t>
            </a:r>
            <a:r>
              <a:rPr lang="en-US" b="1" dirty="0" smtClean="0">
                <a:solidFill>
                  <a:schemeClr val="accent1">
                    <a:lumMod val="50000"/>
                  </a:schemeClr>
                </a:solidFill>
                <a:latin typeface="+mj-lt"/>
                <a:cs typeface="Times New Roman" pitchFamily="18" charset="0"/>
              </a:rPr>
              <a:t>Noise Low Emission Zone </a:t>
            </a:r>
            <a:r>
              <a:rPr lang="en-US" dirty="0" smtClean="0">
                <a:solidFill>
                  <a:schemeClr val="accent1">
                    <a:lumMod val="50000"/>
                  </a:schemeClr>
                </a:solidFill>
                <a:latin typeface="+mj-lt"/>
                <a:cs typeface="Times New Roman" pitchFamily="18" charset="0"/>
              </a:rPr>
              <a:t>are not yet clearly expressed and shared.</a:t>
            </a:r>
            <a:r>
              <a:rPr lang="en-US" dirty="0" smtClean="0">
                <a:latin typeface="+mj-lt"/>
              </a:rPr>
              <a:t> </a:t>
            </a:r>
          </a:p>
          <a:p>
            <a:pPr algn="just"/>
            <a:endParaRPr lang="en-US" dirty="0" smtClean="0">
              <a:latin typeface="+mj-lt"/>
            </a:endParaRPr>
          </a:p>
          <a:p>
            <a:pPr algn="just"/>
            <a:r>
              <a:rPr lang="en-US" dirty="0" smtClean="0">
                <a:solidFill>
                  <a:schemeClr val="accent1">
                    <a:lumMod val="50000"/>
                  </a:schemeClr>
                </a:solidFill>
                <a:latin typeface="+mj-lt"/>
                <a:cs typeface="Times New Roman" pitchFamily="18" charset="0"/>
              </a:rPr>
              <a:t>LIFE MONZA project (Methodologies </a:t>
            </a:r>
            <a:r>
              <a:rPr lang="en-US" dirty="0" err="1" smtClean="0">
                <a:solidFill>
                  <a:schemeClr val="accent1">
                    <a:lumMod val="50000"/>
                  </a:schemeClr>
                </a:solidFill>
                <a:latin typeface="+mj-lt"/>
                <a:cs typeface="Times New Roman" pitchFamily="18" charset="0"/>
              </a:rPr>
              <a:t>fOr</a:t>
            </a:r>
            <a:r>
              <a:rPr lang="en-US" dirty="0" smtClean="0">
                <a:solidFill>
                  <a:schemeClr val="accent1">
                    <a:lumMod val="50000"/>
                  </a:schemeClr>
                </a:solidFill>
                <a:latin typeface="+mj-lt"/>
                <a:cs typeface="Times New Roman" pitchFamily="18" charset="0"/>
              </a:rPr>
              <a:t> Noise low emission Zones introduction And management - LIFE15 ENV/ IT/000586) addresses these issues.</a:t>
            </a:r>
          </a:p>
          <a:p>
            <a:pPr algn="just"/>
            <a:endParaRPr lang="en-US" dirty="0" smtClean="0">
              <a:solidFill>
                <a:schemeClr val="accent1">
                  <a:lumMod val="50000"/>
                </a:schemeClr>
              </a:solidFill>
              <a:latin typeface="+mj-lt"/>
              <a:cs typeface="Times New Roman" pitchFamily="18" charset="0"/>
            </a:endParaRPr>
          </a:p>
          <a:p>
            <a:pPr algn="just"/>
            <a:r>
              <a:rPr lang="en-US" dirty="0">
                <a:solidFill>
                  <a:schemeClr val="accent1">
                    <a:lumMod val="50000"/>
                  </a:schemeClr>
                </a:solidFill>
                <a:latin typeface="+mj-lt"/>
                <a:cs typeface="Times New Roman" pitchFamily="18" charset="0"/>
              </a:rPr>
              <a:t>The key points on which the project is based are:</a:t>
            </a:r>
            <a:endParaRPr lang="en-US" altLang="en-US" dirty="0">
              <a:solidFill>
                <a:schemeClr val="accent1">
                  <a:lumMod val="50000"/>
                </a:schemeClr>
              </a:solidFill>
              <a:latin typeface="+mj-lt"/>
              <a:cs typeface="Times New Roman" pitchFamily="18" charset="0"/>
            </a:endParaRPr>
          </a:p>
          <a:p>
            <a:pPr algn="just"/>
            <a:endParaRPr lang="en-US" altLang="en-US" b="1" dirty="0">
              <a:solidFill>
                <a:schemeClr val="accent1">
                  <a:lumMod val="50000"/>
                </a:schemeClr>
              </a:solidFill>
              <a:latin typeface="+mj-lt"/>
              <a:cs typeface="Times New Roman" pitchFamily="18" charset="0"/>
            </a:endParaRPr>
          </a:p>
          <a:p>
            <a:pPr marL="228600" indent="-228600" algn="just">
              <a:buAutoNum type="arabicParenR"/>
            </a:pPr>
            <a:r>
              <a:rPr lang="en-US" b="1" dirty="0">
                <a:solidFill>
                  <a:schemeClr val="accent1">
                    <a:lumMod val="50000"/>
                  </a:schemeClr>
                </a:solidFill>
                <a:latin typeface="+mj-lt"/>
                <a:cs typeface="Times New Roman" pitchFamily="18" charset="0"/>
              </a:rPr>
              <a:t>it's easier to change a town than a nation</a:t>
            </a:r>
          </a:p>
          <a:p>
            <a:pPr algn="just"/>
            <a:r>
              <a:rPr lang="en-US" altLang="en-US" b="1" dirty="0">
                <a:solidFill>
                  <a:schemeClr val="accent1">
                    <a:lumMod val="50000"/>
                  </a:schemeClr>
                </a:solidFill>
                <a:latin typeface="+mj-lt"/>
                <a:cs typeface="Times New Roman" pitchFamily="18" charset="0"/>
              </a:rPr>
              <a:t>2) </a:t>
            </a:r>
            <a:r>
              <a:rPr lang="en-US" b="1" dirty="0">
                <a:solidFill>
                  <a:schemeClr val="accent1">
                    <a:lumMod val="50000"/>
                  </a:schemeClr>
                </a:solidFill>
                <a:latin typeface="+mj-lt"/>
                <a:cs typeface="Times New Roman" pitchFamily="18" charset="0"/>
              </a:rPr>
              <a:t>Change can start at the civic level</a:t>
            </a:r>
            <a:endParaRPr lang="en-US" altLang="en-US" b="1" dirty="0">
              <a:solidFill>
                <a:schemeClr val="accent1">
                  <a:lumMod val="50000"/>
                </a:schemeClr>
              </a:solidFill>
              <a:latin typeface="+mj-lt"/>
              <a:cs typeface="Times New Roman" pitchFamily="18" charset="0"/>
            </a:endParaRPr>
          </a:p>
          <a:p>
            <a:pPr algn="just"/>
            <a:endParaRPr lang="en-US" altLang="en-US" sz="1200" dirty="0" smtClean="0">
              <a:solidFill>
                <a:schemeClr val="accent1">
                  <a:lumMod val="50000"/>
                </a:schemeClr>
              </a:solidFill>
              <a:latin typeface="+mj-lt"/>
              <a:cs typeface="Times New Roman" pitchFamily="18" charset="0"/>
            </a:endParaRPr>
          </a:p>
        </p:txBody>
      </p:sp>
      <p:sp>
        <p:nvSpPr>
          <p:cNvPr id="6" name="CasellaDiTesto 5"/>
          <p:cNvSpPr txBox="1"/>
          <p:nvPr/>
        </p:nvSpPr>
        <p:spPr>
          <a:xfrm>
            <a:off x="1043608" y="620688"/>
            <a:ext cx="8717211" cy="830997"/>
          </a:xfrm>
          <a:prstGeom prst="rect">
            <a:avLst/>
          </a:prstGeom>
          <a:noFill/>
        </p:spPr>
        <p:txBody>
          <a:bodyPr wrap="square" rtlCol="0">
            <a:spAutoFit/>
          </a:bodyPr>
          <a:lstStyle/>
          <a:p>
            <a:pPr defTabSz="457200"/>
            <a:r>
              <a:rPr lang="en-US" altLang="it-IT" sz="2000" b="1" dirty="0" smtClean="0">
                <a:solidFill>
                  <a:prstClr val="white"/>
                </a:solidFill>
                <a:latin typeface="Aero Matics Regular"/>
                <a:cs typeface="Aero Matics Regular"/>
              </a:rPr>
              <a:t>SCOPE</a:t>
            </a:r>
            <a:r>
              <a:rPr lang="en-US" altLang="it-IT" sz="2400" b="1" dirty="0" smtClean="0">
                <a:solidFill>
                  <a:schemeClr val="accent1">
                    <a:lumMod val="50000"/>
                  </a:schemeClr>
                </a:solidFill>
                <a:latin typeface="Times New Roman" pitchFamily="18" charset="0"/>
                <a:cs typeface="Times New Roman" pitchFamily="18" charset="0"/>
              </a:rPr>
              <a:t> </a:t>
            </a:r>
          </a:p>
          <a:p>
            <a:pPr defTabSz="457200"/>
            <a:endParaRPr lang="it-IT" sz="2400" dirty="0">
              <a:solidFill>
                <a:prstClr val="white"/>
              </a:solidFill>
              <a:latin typeface="Aero Matics Regular"/>
              <a:cs typeface="Aero Matics Regular"/>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srcRect/>
          <a:stretch>
            <a:fillRect/>
          </a:stretch>
        </a:blipFill>
        <a:effectLst/>
      </p:bgPr>
    </p:bg>
    <p:spTree>
      <p:nvGrpSpPr>
        <p:cNvPr id="1" name=""/>
        <p:cNvGrpSpPr/>
        <p:nvPr/>
      </p:nvGrpSpPr>
      <p:grpSpPr>
        <a:xfrm>
          <a:off x="0" y="0"/>
          <a:ext cx="0" cy="0"/>
          <a:chOff x="0" y="0"/>
          <a:chExt cx="0" cy="0"/>
        </a:xfrm>
      </p:grpSpPr>
      <p:sp>
        <p:nvSpPr>
          <p:cNvPr id="7" name="CasellaDiTesto 6"/>
          <p:cNvSpPr txBox="1"/>
          <p:nvPr/>
        </p:nvSpPr>
        <p:spPr>
          <a:xfrm>
            <a:off x="8593504" y="6316823"/>
            <a:ext cx="550496" cy="369332"/>
          </a:xfrm>
          <a:prstGeom prst="rect">
            <a:avLst/>
          </a:prstGeom>
          <a:noFill/>
        </p:spPr>
        <p:txBody>
          <a:bodyPr wrap="square" rtlCol="0">
            <a:spAutoFit/>
          </a:bodyPr>
          <a:lstStyle/>
          <a:p>
            <a:pPr defTabSz="457200"/>
            <a:r>
              <a:rPr lang="it-IT" dirty="0" smtClean="0">
                <a:solidFill>
                  <a:prstClr val="black"/>
                </a:solidFill>
              </a:rPr>
              <a:t>23</a:t>
            </a:r>
            <a:endParaRPr lang="it-IT" dirty="0">
              <a:solidFill>
                <a:prstClr val="black"/>
              </a:solidFill>
            </a:endParaRPr>
          </a:p>
        </p:txBody>
      </p:sp>
      <p:sp>
        <p:nvSpPr>
          <p:cNvPr id="9" name="CasellaDiTesto 8"/>
          <p:cNvSpPr txBox="1"/>
          <p:nvPr/>
        </p:nvSpPr>
        <p:spPr>
          <a:xfrm>
            <a:off x="971600" y="1772816"/>
            <a:ext cx="7704856" cy="4247317"/>
          </a:xfrm>
          <a:prstGeom prst="rect">
            <a:avLst/>
          </a:prstGeom>
          <a:noFill/>
        </p:spPr>
        <p:txBody>
          <a:bodyPr wrap="square" rtlCol="0">
            <a:spAutoFit/>
          </a:bodyPr>
          <a:lstStyle/>
          <a:p>
            <a:r>
              <a:rPr lang="en-US" altLang="en-US" b="1" dirty="0" smtClean="0">
                <a:solidFill>
                  <a:schemeClr val="accent1">
                    <a:lumMod val="50000"/>
                  </a:schemeClr>
                </a:solidFill>
                <a:cs typeface="Times New Roman" pitchFamily="18" charset="0"/>
              </a:rPr>
              <a:t>Conclusions and future works about the Smart Noise Monitoring System developed in the MONZA project</a:t>
            </a:r>
          </a:p>
          <a:p>
            <a:endParaRPr lang="en-US" altLang="en-US" b="1" dirty="0">
              <a:solidFill>
                <a:schemeClr val="accent1">
                  <a:lumMod val="50000"/>
                </a:schemeClr>
              </a:solidFill>
              <a:cs typeface="Times New Roman" pitchFamily="18" charset="0"/>
            </a:endParaRPr>
          </a:p>
          <a:p>
            <a:r>
              <a:rPr lang="en-US" altLang="en-US" b="1" dirty="0" smtClean="0">
                <a:solidFill>
                  <a:srgbClr val="7030A0"/>
                </a:solidFill>
                <a:cs typeface="Times New Roman" pitchFamily="18" charset="0"/>
              </a:rPr>
              <a:t>- Optimization of  stability check procedures</a:t>
            </a:r>
          </a:p>
          <a:p>
            <a:pPr marL="285750" indent="-285750">
              <a:buFontTx/>
              <a:buChar char="-"/>
            </a:pPr>
            <a:endParaRPr lang="en-US" altLang="en-US" b="1" dirty="0" smtClean="0">
              <a:solidFill>
                <a:srgbClr val="7030A0"/>
              </a:solidFill>
              <a:cs typeface="Times New Roman" pitchFamily="18" charset="0"/>
            </a:endParaRPr>
          </a:p>
          <a:p>
            <a:r>
              <a:rPr lang="en-US" altLang="en-US" b="1" dirty="0">
                <a:solidFill>
                  <a:srgbClr val="7030A0"/>
                </a:solidFill>
                <a:cs typeface="Times New Roman" pitchFamily="18" charset="0"/>
              </a:rPr>
              <a:t>- Long term test </a:t>
            </a:r>
            <a:r>
              <a:rPr lang="en-US" altLang="en-US" b="1" dirty="0" smtClean="0">
                <a:solidFill>
                  <a:srgbClr val="7030A0"/>
                </a:solidFill>
                <a:cs typeface="Times New Roman" pitchFamily="18" charset="0"/>
              </a:rPr>
              <a:t>implementation</a:t>
            </a:r>
            <a:endParaRPr lang="en-US" altLang="en-US" b="1" dirty="0">
              <a:solidFill>
                <a:srgbClr val="7030A0"/>
              </a:solidFill>
              <a:cs typeface="Times New Roman" pitchFamily="18" charset="0"/>
            </a:endParaRPr>
          </a:p>
          <a:p>
            <a:endParaRPr lang="en-US" altLang="en-US" b="1" dirty="0">
              <a:solidFill>
                <a:srgbClr val="7030A0"/>
              </a:solidFill>
              <a:cs typeface="Times New Roman" pitchFamily="18" charset="0"/>
            </a:endParaRPr>
          </a:p>
          <a:p>
            <a:r>
              <a:rPr lang="en-US" altLang="en-US" b="1" dirty="0">
                <a:solidFill>
                  <a:srgbClr val="7030A0"/>
                </a:solidFill>
                <a:cs typeface="Times New Roman" pitchFamily="18" charset="0"/>
              </a:rPr>
              <a:t>- Analysis of long term test results </a:t>
            </a:r>
          </a:p>
          <a:p>
            <a:pPr marL="285750" indent="-285750">
              <a:buFontTx/>
              <a:buChar char="-"/>
            </a:pPr>
            <a:endParaRPr lang="en-US" altLang="en-US" dirty="0" smtClean="0">
              <a:solidFill>
                <a:schemeClr val="accent1">
                  <a:lumMod val="50000"/>
                </a:schemeClr>
              </a:solidFill>
              <a:cs typeface="Times New Roman" pitchFamily="18" charset="0"/>
            </a:endParaRPr>
          </a:p>
          <a:p>
            <a:endParaRPr lang="en-US" altLang="en-US" b="1" dirty="0">
              <a:solidFill>
                <a:schemeClr val="accent1">
                  <a:lumMod val="50000"/>
                </a:schemeClr>
              </a:solidFill>
              <a:cs typeface="Times New Roman" pitchFamily="18" charset="0"/>
            </a:endParaRPr>
          </a:p>
          <a:p>
            <a:endParaRPr lang="en-US" altLang="en-US" b="1" dirty="0" smtClean="0">
              <a:solidFill>
                <a:schemeClr val="accent1">
                  <a:lumMod val="50000"/>
                </a:schemeClr>
              </a:solidFill>
              <a:cs typeface="Times New Roman" pitchFamily="18" charset="0"/>
            </a:endParaRPr>
          </a:p>
          <a:p>
            <a:pPr lvl="0"/>
            <a:endParaRPr lang="en-US" dirty="0" smtClean="0">
              <a:solidFill>
                <a:schemeClr val="accent1">
                  <a:lumMod val="50000"/>
                </a:schemeClr>
              </a:solidFill>
              <a:cs typeface="Times New Roman" pitchFamily="18" charset="0"/>
            </a:endParaRPr>
          </a:p>
          <a:p>
            <a:endParaRPr lang="it-IT" dirty="0" smtClean="0">
              <a:solidFill>
                <a:srgbClr val="FF0000"/>
              </a:solidFill>
              <a:cs typeface="Times New Roman" pitchFamily="18" charset="0"/>
            </a:endParaRPr>
          </a:p>
          <a:p>
            <a:endParaRPr lang="it-IT" altLang="en-US" dirty="0">
              <a:solidFill>
                <a:schemeClr val="accent1">
                  <a:lumMod val="50000"/>
                </a:schemeClr>
              </a:solidFill>
              <a:cs typeface="Times New Roman" pitchFamily="18" charset="0"/>
            </a:endParaRPr>
          </a:p>
          <a:p>
            <a:pPr lvl="0"/>
            <a:endParaRPr lang="it-IT" dirty="0"/>
          </a:p>
        </p:txBody>
      </p:sp>
      <p:sp>
        <p:nvSpPr>
          <p:cNvPr id="10" name="Rettangolo 9"/>
          <p:cNvSpPr/>
          <p:nvPr/>
        </p:nvSpPr>
        <p:spPr>
          <a:xfrm>
            <a:off x="971600" y="548680"/>
            <a:ext cx="6301725" cy="369332"/>
          </a:xfrm>
          <a:prstGeom prst="rect">
            <a:avLst/>
          </a:prstGeom>
        </p:spPr>
        <p:txBody>
          <a:bodyPr wrap="none">
            <a:spAutoFit/>
          </a:bodyPr>
          <a:lstStyle/>
          <a:p>
            <a:r>
              <a:rPr lang="it-IT" altLang="en-US" b="1" dirty="0" smtClean="0">
                <a:solidFill>
                  <a:prstClr val="white"/>
                </a:solidFill>
                <a:latin typeface="Aero Matics Regular"/>
                <a:cs typeface="Aero Matics Regular"/>
              </a:rPr>
              <a:t>Smart </a:t>
            </a:r>
            <a:r>
              <a:rPr lang="it-IT" altLang="en-US" b="1" dirty="0" err="1" smtClean="0">
                <a:solidFill>
                  <a:prstClr val="white"/>
                </a:solidFill>
                <a:latin typeface="Aero Matics Regular"/>
                <a:cs typeface="Aero Matics Regular"/>
              </a:rPr>
              <a:t>low-cost</a:t>
            </a:r>
            <a:r>
              <a:rPr lang="it-IT" altLang="en-US" b="1" dirty="0" smtClean="0">
                <a:solidFill>
                  <a:prstClr val="white"/>
                </a:solidFill>
                <a:latin typeface="Aero Matics Regular"/>
                <a:cs typeface="Aero Matics Regular"/>
              </a:rPr>
              <a:t> </a:t>
            </a:r>
            <a:r>
              <a:rPr lang="it-IT" altLang="en-US" b="1" dirty="0" err="1" smtClean="0">
                <a:solidFill>
                  <a:prstClr val="white"/>
                </a:solidFill>
                <a:latin typeface="Aero Matics Regular"/>
                <a:cs typeface="Aero Matics Regular"/>
              </a:rPr>
              <a:t>noise</a:t>
            </a:r>
            <a:r>
              <a:rPr lang="it-IT" altLang="en-US" b="1" dirty="0" smtClean="0">
                <a:solidFill>
                  <a:prstClr val="white"/>
                </a:solidFill>
                <a:latin typeface="Aero Matics Regular"/>
                <a:cs typeface="Aero Matics Regular"/>
              </a:rPr>
              <a:t> </a:t>
            </a:r>
            <a:r>
              <a:rPr lang="it-IT" altLang="en-US" b="1" dirty="0" err="1" smtClean="0">
                <a:solidFill>
                  <a:prstClr val="white"/>
                </a:solidFill>
                <a:latin typeface="Aero Matics Regular"/>
                <a:cs typeface="Aero Matics Regular"/>
              </a:rPr>
              <a:t>monitoring</a:t>
            </a:r>
            <a:r>
              <a:rPr lang="it-IT" altLang="en-US" b="1" dirty="0" smtClean="0">
                <a:solidFill>
                  <a:prstClr val="white"/>
                </a:solidFill>
                <a:latin typeface="Aero Matics Regular"/>
                <a:cs typeface="Aero Matics Regular"/>
              </a:rPr>
              <a:t> system – LIFE MONZA</a:t>
            </a:r>
          </a:p>
        </p:txBody>
      </p:sp>
    </p:spTree>
    <p:extLst>
      <p:ext uri="{BB962C8B-B14F-4D97-AF65-F5344CB8AC3E}">
        <p14:creationId xmlns:p14="http://schemas.microsoft.com/office/powerpoint/2010/main" val="82000632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srcRect/>
          <a:stretch>
            <a:fillRect/>
          </a:stretch>
        </a:blipFill>
        <a:effectLst/>
      </p:bgPr>
    </p:bg>
    <p:spTree>
      <p:nvGrpSpPr>
        <p:cNvPr id="1" name=""/>
        <p:cNvGrpSpPr/>
        <p:nvPr/>
      </p:nvGrpSpPr>
      <p:grpSpPr>
        <a:xfrm>
          <a:off x="0" y="0"/>
          <a:ext cx="0" cy="0"/>
          <a:chOff x="0" y="0"/>
          <a:chExt cx="0" cy="0"/>
        </a:xfrm>
      </p:grpSpPr>
      <p:sp>
        <p:nvSpPr>
          <p:cNvPr id="7" name="CasellaDiTesto 6"/>
          <p:cNvSpPr txBox="1"/>
          <p:nvPr/>
        </p:nvSpPr>
        <p:spPr>
          <a:xfrm>
            <a:off x="8593504" y="6316823"/>
            <a:ext cx="550496" cy="369332"/>
          </a:xfrm>
          <a:prstGeom prst="rect">
            <a:avLst/>
          </a:prstGeom>
          <a:noFill/>
        </p:spPr>
        <p:txBody>
          <a:bodyPr wrap="square" rtlCol="0">
            <a:spAutoFit/>
          </a:bodyPr>
          <a:lstStyle/>
          <a:p>
            <a:pPr defTabSz="457200"/>
            <a:r>
              <a:rPr lang="it-IT" dirty="0" smtClean="0">
                <a:solidFill>
                  <a:prstClr val="black"/>
                </a:solidFill>
              </a:rPr>
              <a:t>23</a:t>
            </a:r>
            <a:endParaRPr lang="it-IT" dirty="0">
              <a:solidFill>
                <a:prstClr val="black"/>
              </a:solidFill>
            </a:endParaRPr>
          </a:p>
        </p:txBody>
      </p:sp>
      <p:sp>
        <p:nvSpPr>
          <p:cNvPr id="10" name="Rettangolo 9"/>
          <p:cNvSpPr/>
          <p:nvPr/>
        </p:nvSpPr>
        <p:spPr>
          <a:xfrm>
            <a:off x="971600" y="548680"/>
            <a:ext cx="1890261" cy="369332"/>
          </a:xfrm>
          <a:prstGeom prst="rect">
            <a:avLst/>
          </a:prstGeom>
        </p:spPr>
        <p:txBody>
          <a:bodyPr wrap="none">
            <a:spAutoFit/>
          </a:bodyPr>
          <a:lstStyle/>
          <a:p>
            <a:r>
              <a:rPr lang="it-IT" altLang="en-US" b="1" dirty="0" smtClean="0">
                <a:solidFill>
                  <a:prstClr val="white"/>
                </a:solidFill>
                <a:latin typeface="Aero Matics Regular"/>
                <a:cs typeface="Aero Matics Regular"/>
              </a:rPr>
              <a:t>CONCLUSIONS</a:t>
            </a:r>
          </a:p>
        </p:txBody>
      </p:sp>
      <p:sp>
        <p:nvSpPr>
          <p:cNvPr id="5" name="CasellaDiTesto 4"/>
          <p:cNvSpPr txBox="1"/>
          <p:nvPr/>
        </p:nvSpPr>
        <p:spPr>
          <a:xfrm>
            <a:off x="395536" y="1196752"/>
            <a:ext cx="8424936" cy="4785926"/>
          </a:xfrm>
          <a:prstGeom prst="rect">
            <a:avLst/>
          </a:prstGeom>
          <a:noFill/>
        </p:spPr>
        <p:txBody>
          <a:bodyPr wrap="square" rtlCol="0">
            <a:spAutoFit/>
          </a:bodyPr>
          <a:lstStyle/>
          <a:p>
            <a:pPr algn="just"/>
            <a:r>
              <a:rPr lang="en-US" sz="2000" dirty="0">
                <a:solidFill>
                  <a:schemeClr val="tx2">
                    <a:lumMod val="75000"/>
                  </a:schemeClr>
                </a:solidFill>
                <a:latin typeface="+mj-lt"/>
                <a:cs typeface="Arial" panose="020B0604020202020204" pitchFamily="34" charset="0"/>
              </a:rPr>
              <a:t>The LIFE MONZA project aims to define a </a:t>
            </a:r>
            <a:r>
              <a:rPr lang="en-US" sz="2000" b="1" dirty="0">
                <a:solidFill>
                  <a:schemeClr val="tx2">
                    <a:lumMod val="75000"/>
                  </a:schemeClr>
                </a:solidFill>
                <a:latin typeface="+mj-lt"/>
                <a:cs typeface="Arial" panose="020B0604020202020204" pitchFamily="34" charset="0"/>
              </a:rPr>
              <a:t>guideline</a:t>
            </a:r>
            <a:r>
              <a:rPr lang="en-US" sz="2000" dirty="0">
                <a:solidFill>
                  <a:schemeClr val="tx2">
                    <a:lumMod val="75000"/>
                  </a:schemeClr>
                </a:solidFill>
                <a:latin typeface="+mj-lt"/>
                <a:cs typeface="Arial" panose="020B0604020202020204" pitchFamily="34" charset="0"/>
              </a:rPr>
              <a:t> describing a procedure applicable in different contexts for the definition</a:t>
            </a:r>
            <a:r>
              <a:rPr lang="en-US" sz="2000" dirty="0" smtClean="0">
                <a:solidFill>
                  <a:schemeClr val="tx2">
                    <a:lumMod val="75000"/>
                  </a:schemeClr>
                </a:solidFill>
                <a:latin typeface="+mj-lt"/>
                <a:cs typeface="Arial" panose="020B0604020202020204" pitchFamily="34" charset="0"/>
              </a:rPr>
              <a:t>, the </a:t>
            </a:r>
            <a:r>
              <a:rPr lang="en-US" sz="2000" dirty="0">
                <a:solidFill>
                  <a:schemeClr val="tx2">
                    <a:lumMod val="75000"/>
                  </a:schemeClr>
                </a:solidFill>
                <a:latin typeface="+mj-lt"/>
                <a:cs typeface="Arial" panose="020B0604020202020204" pitchFamily="34" charset="0"/>
              </a:rPr>
              <a:t>identification and </a:t>
            </a:r>
            <a:r>
              <a:rPr lang="en-US" sz="2000" dirty="0" smtClean="0">
                <a:solidFill>
                  <a:schemeClr val="tx2">
                    <a:lumMod val="75000"/>
                  </a:schemeClr>
                </a:solidFill>
                <a:latin typeface="+mj-lt"/>
                <a:cs typeface="Arial" panose="020B0604020202020204" pitchFamily="34" charset="0"/>
              </a:rPr>
              <a:t>the management </a:t>
            </a:r>
            <a:r>
              <a:rPr lang="en-US" sz="2000" dirty="0">
                <a:solidFill>
                  <a:schemeClr val="tx2">
                    <a:lumMod val="75000"/>
                  </a:schemeClr>
                </a:solidFill>
                <a:latin typeface="+mj-lt"/>
                <a:cs typeface="Arial" panose="020B0604020202020204" pitchFamily="34" charset="0"/>
              </a:rPr>
              <a:t>of </a:t>
            </a:r>
            <a:r>
              <a:rPr lang="en-US" sz="2000" dirty="0" smtClean="0">
                <a:solidFill>
                  <a:schemeClr val="tx2">
                    <a:lumMod val="75000"/>
                  </a:schemeClr>
                </a:solidFill>
                <a:latin typeface="+mj-lt"/>
                <a:cs typeface="Arial" panose="020B0604020202020204" pitchFamily="34" charset="0"/>
              </a:rPr>
              <a:t>a Noise </a:t>
            </a:r>
            <a:r>
              <a:rPr lang="en-US" sz="2000" dirty="0">
                <a:solidFill>
                  <a:schemeClr val="tx2">
                    <a:lumMod val="75000"/>
                  </a:schemeClr>
                </a:solidFill>
                <a:latin typeface="+mj-lt"/>
                <a:cs typeface="Arial" panose="020B0604020202020204" pitchFamily="34" charset="0"/>
              </a:rPr>
              <a:t>LEZ.</a:t>
            </a:r>
          </a:p>
          <a:p>
            <a:pPr algn="just"/>
            <a:endParaRPr lang="en-US" sz="2000" dirty="0">
              <a:solidFill>
                <a:schemeClr val="tx2">
                  <a:lumMod val="75000"/>
                </a:schemeClr>
              </a:solidFill>
              <a:latin typeface="+mj-lt"/>
              <a:cs typeface="Arial" panose="020B0604020202020204" pitchFamily="34" charset="0"/>
            </a:endParaRPr>
          </a:p>
          <a:p>
            <a:pPr algn="just"/>
            <a:r>
              <a:rPr lang="en-US" sz="2000" dirty="0">
                <a:solidFill>
                  <a:schemeClr val="tx2">
                    <a:lumMod val="75000"/>
                  </a:schemeClr>
                </a:solidFill>
                <a:latin typeface="+mj-lt"/>
                <a:cs typeface="Arial" panose="020B0604020202020204" pitchFamily="34" charset="0"/>
              </a:rPr>
              <a:t>In the project will be implemented and tested intervention techniques </a:t>
            </a:r>
            <a:r>
              <a:rPr lang="en-US" sz="2000" b="1" dirty="0" smtClean="0">
                <a:solidFill>
                  <a:schemeClr val="tx2">
                    <a:lumMod val="75000"/>
                  </a:schemeClr>
                </a:solidFill>
                <a:latin typeface="+mj-lt"/>
                <a:cs typeface="Arial" panose="020B0604020202020204" pitchFamily="34" charset="0"/>
              </a:rPr>
              <a:t>strongly involving the population</a:t>
            </a:r>
            <a:r>
              <a:rPr lang="en-US" sz="2000" dirty="0" smtClean="0">
                <a:solidFill>
                  <a:schemeClr val="tx2">
                    <a:lumMod val="75000"/>
                  </a:schemeClr>
                </a:solidFill>
                <a:latin typeface="+mj-lt"/>
                <a:cs typeface="Arial" panose="020B0604020202020204" pitchFamily="34" charset="0"/>
              </a:rPr>
              <a:t>.</a:t>
            </a:r>
            <a:endParaRPr lang="en-US" sz="2000" dirty="0">
              <a:solidFill>
                <a:schemeClr val="tx2">
                  <a:lumMod val="75000"/>
                </a:schemeClr>
              </a:solidFill>
              <a:latin typeface="+mj-lt"/>
              <a:cs typeface="Arial" panose="020B0604020202020204" pitchFamily="34" charset="0"/>
            </a:endParaRPr>
          </a:p>
          <a:p>
            <a:pPr algn="just"/>
            <a:endParaRPr lang="en-US" sz="2000" dirty="0">
              <a:solidFill>
                <a:schemeClr val="tx2">
                  <a:lumMod val="75000"/>
                </a:schemeClr>
              </a:solidFill>
              <a:latin typeface="+mj-lt"/>
              <a:cs typeface="Arial" panose="020B0604020202020204" pitchFamily="34" charset="0"/>
            </a:endParaRPr>
          </a:p>
          <a:p>
            <a:pPr algn="just"/>
            <a:r>
              <a:rPr lang="en-US" sz="2000" dirty="0">
                <a:solidFill>
                  <a:schemeClr val="tx2">
                    <a:lumMod val="75000"/>
                  </a:schemeClr>
                </a:solidFill>
                <a:latin typeface="+mj-lt"/>
                <a:cs typeface="Arial" panose="020B0604020202020204" pitchFamily="34" charset="0"/>
              </a:rPr>
              <a:t>Within the project activities, implementation and testing of a </a:t>
            </a:r>
            <a:r>
              <a:rPr lang="en-US" sz="2000" b="1" dirty="0">
                <a:solidFill>
                  <a:schemeClr val="tx2">
                    <a:lumMod val="75000"/>
                  </a:schemeClr>
                </a:solidFill>
                <a:latin typeface="+mj-lt"/>
                <a:cs typeface="Arial" panose="020B0604020202020204" pitchFamily="34" charset="0"/>
              </a:rPr>
              <a:t>new low noise monitoring system will be </a:t>
            </a:r>
            <a:r>
              <a:rPr lang="en-US" sz="2000" b="1" dirty="0" smtClean="0">
                <a:solidFill>
                  <a:schemeClr val="tx2">
                    <a:lumMod val="75000"/>
                  </a:schemeClr>
                </a:solidFill>
                <a:latin typeface="+mj-lt"/>
                <a:cs typeface="Arial" panose="020B0604020202020204" pitchFamily="34" charset="0"/>
              </a:rPr>
              <a:t>carried out and tested </a:t>
            </a:r>
            <a:r>
              <a:rPr lang="en-US" sz="2000" b="1" dirty="0">
                <a:solidFill>
                  <a:schemeClr val="tx2">
                    <a:lumMod val="75000"/>
                  </a:schemeClr>
                </a:solidFill>
                <a:latin typeface="+mj-lt"/>
                <a:cs typeface="Arial" panose="020B0604020202020204" pitchFamily="34" charset="0"/>
              </a:rPr>
              <a:t>in the pilot area</a:t>
            </a:r>
            <a:r>
              <a:rPr lang="en-US" sz="2000" dirty="0">
                <a:solidFill>
                  <a:schemeClr val="tx2">
                    <a:lumMod val="75000"/>
                  </a:schemeClr>
                </a:solidFill>
                <a:latin typeface="+mj-lt"/>
                <a:cs typeface="Arial" panose="020B0604020202020204" pitchFamily="34" charset="0"/>
              </a:rPr>
              <a:t> in the long </a:t>
            </a:r>
            <a:r>
              <a:rPr lang="en-US" sz="2000" dirty="0" smtClean="0">
                <a:solidFill>
                  <a:schemeClr val="tx2">
                    <a:lumMod val="75000"/>
                  </a:schemeClr>
                </a:solidFill>
                <a:latin typeface="+mj-lt"/>
                <a:cs typeface="Arial" panose="020B0604020202020204" pitchFamily="34" charset="0"/>
              </a:rPr>
              <a:t>period, also after the project’s end.</a:t>
            </a:r>
            <a:endParaRPr lang="en-US" sz="2000" dirty="0">
              <a:solidFill>
                <a:schemeClr val="tx2">
                  <a:lumMod val="75000"/>
                </a:schemeClr>
              </a:solidFill>
              <a:latin typeface="+mj-lt"/>
              <a:cs typeface="Arial" panose="020B0604020202020204" pitchFamily="34" charset="0"/>
            </a:endParaRPr>
          </a:p>
          <a:p>
            <a:pPr algn="just"/>
            <a:endParaRPr lang="en-US" sz="2000" dirty="0">
              <a:solidFill>
                <a:schemeClr val="tx2">
                  <a:lumMod val="75000"/>
                </a:schemeClr>
              </a:solidFill>
              <a:latin typeface="+mj-lt"/>
              <a:cs typeface="Arial" panose="020B0604020202020204" pitchFamily="34" charset="0"/>
            </a:endParaRPr>
          </a:p>
          <a:p>
            <a:pPr algn="just"/>
            <a:r>
              <a:rPr lang="en-US" sz="2000" dirty="0">
                <a:solidFill>
                  <a:schemeClr val="tx2">
                    <a:lumMod val="75000"/>
                  </a:schemeClr>
                </a:solidFill>
                <a:latin typeface="+mj-lt"/>
                <a:cs typeface="Arial" panose="020B0604020202020204" pitchFamily="34" charset="0"/>
              </a:rPr>
              <a:t>For the monitoring of the environmental impact in the pilot area, </a:t>
            </a:r>
            <a:r>
              <a:rPr lang="en-US" sz="2000" b="1" dirty="0">
                <a:solidFill>
                  <a:schemeClr val="tx2">
                    <a:lumMod val="75000"/>
                  </a:schemeClr>
                </a:solidFill>
                <a:latin typeface="+mj-lt"/>
                <a:cs typeface="Arial" panose="020B0604020202020204" pitchFamily="34" charset="0"/>
              </a:rPr>
              <a:t>indicators will be set </a:t>
            </a:r>
            <a:r>
              <a:rPr lang="en-US" sz="2000" b="1" dirty="0" smtClean="0">
                <a:solidFill>
                  <a:schemeClr val="tx2">
                    <a:lumMod val="75000"/>
                  </a:schemeClr>
                </a:solidFill>
                <a:latin typeface="+mj-lt"/>
                <a:cs typeface="Arial" panose="020B0604020202020204" pitchFamily="34" charset="0"/>
              </a:rPr>
              <a:t>taking into </a:t>
            </a:r>
            <a:r>
              <a:rPr lang="en-US" sz="2000" b="1" dirty="0">
                <a:solidFill>
                  <a:schemeClr val="tx2">
                    <a:lumMod val="75000"/>
                  </a:schemeClr>
                </a:solidFill>
                <a:latin typeface="+mj-lt"/>
                <a:cs typeface="Arial" panose="020B0604020202020204" pitchFamily="34" charset="0"/>
              </a:rPr>
              <a:t>account both the noise and air quality</a:t>
            </a:r>
            <a:r>
              <a:rPr lang="en-US" sz="2000" dirty="0">
                <a:solidFill>
                  <a:schemeClr val="tx2">
                    <a:lumMod val="75000"/>
                  </a:schemeClr>
                </a:solidFill>
                <a:latin typeface="+mj-lt"/>
                <a:cs typeface="Arial" panose="020B0604020202020204" pitchFamily="34" charset="0"/>
              </a:rPr>
              <a:t> </a:t>
            </a:r>
            <a:r>
              <a:rPr lang="en-US" sz="2000" dirty="0" smtClean="0">
                <a:solidFill>
                  <a:schemeClr val="tx2">
                    <a:lumMod val="75000"/>
                  </a:schemeClr>
                </a:solidFill>
                <a:latin typeface="+mj-lt"/>
                <a:cs typeface="Arial" panose="020B0604020202020204" pitchFamily="34" charset="0"/>
              </a:rPr>
              <a:t>as </a:t>
            </a:r>
            <a:r>
              <a:rPr lang="en-US" sz="2000" dirty="0">
                <a:solidFill>
                  <a:schemeClr val="tx2">
                    <a:lumMod val="75000"/>
                  </a:schemeClr>
                </a:solidFill>
                <a:latin typeface="+mj-lt"/>
                <a:cs typeface="Arial" panose="020B0604020202020204" pitchFamily="34" charset="0"/>
              </a:rPr>
              <a:t>well as the </a:t>
            </a:r>
            <a:r>
              <a:rPr lang="en-US" sz="2000" b="1" dirty="0">
                <a:solidFill>
                  <a:schemeClr val="tx2">
                    <a:lumMod val="75000"/>
                  </a:schemeClr>
                </a:solidFill>
                <a:latin typeface="+mj-lt"/>
                <a:cs typeface="Arial" panose="020B0604020202020204" pitchFamily="34" charset="0"/>
              </a:rPr>
              <a:t>welfare conditions </a:t>
            </a:r>
            <a:r>
              <a:rPr lang="en-US" sz="2000" dirty="0">
                <a:solidFill>
                  <a:schemeClr val="tx2">
                    <a:lumMod val="75000"/>
                  </a:schemeClr>
                </a:solidFill>
                <a:latin typeface="+mj-lt"/>
                <a:cs typeface="Arial" panose="020B0604020202020204" pitchFamily="34" charset="0"/>
              </a:rPr>
              <a:t>of the population.</a:t>
            </a:r>
            <a:endParaRPr lang="it-IT" sz="2000" b="1" dirty="0" smtClean="0">
              <a:solidFill>
                <a:schemeClr val="tx2">
                  <a:lumMod val="75000"/>
                </a:schemeClr>
              </a:solidFill>
              <a:latin typeface="+mj-lt"/>
              <a:cs typeface="Arial" panose="020B0604020202020204" pitchFamily="34" charset="0"/>
            </a:endParaRPr>
          </a:p>
          <a:p>
            <a:pPr algn="just">
              <a:spcBef>
                <a:spcPts val="600"/>
              </a:spcBef>
            </a:pPr>
            <a:endParaRPr lang="it-IT" sz="2000" dirty="0">
              <a:solidFill>
                <a:schemeClr val="tx2">
                  <a:lumMod val="75000"/>
                </a:schemeClr>
              </a:solidFill>
              <a:latin typeface="+mj-lt"/>
              <a:cs typeface="Arial" panose="020B0604020202020204" pitchFamily="34" charset="0"/>
            </a:endParaRPr>
          </a:p>
        </p:txBody>
      </p:sp>
      <p:pic>
        <p:nvPicPr>
          <p:cNvPr id="205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697" y="5929537"/>
            <a:ext cx="6315889" cy="10163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214727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srcRect/>
          <a:stretch>
            <a:fillRect/>
          </a:stretch>
        </a:blipFill>
        <a:effectLst/>
      </p:bgPr>
    </p:bg>
    <p:spTree>
      <p:nvGrpSpPr>
        <p:cNvPr id="1" name=""/>
        <p:cNvGrpSpPr/>
        <p:nvPr/>
      </p:nvGrpSpPr>
      <p:grpSpPr>
        <a:xfrm>
          <a:off x="0" y="0"/>
          <a:ext cx="0" cy="0"/>
          <a:chOff x="0" y="0"/>
          <a:chExt cx="0" cy="0"/>
        </a:xfrm>
      </p:grpSpPr>
      <p:sp>
        <p:nvSpPr>
          <p:cNvPr id="5" name="Rettangolo 4"/>
          <p:cNvSpPr/>
          <p:nvPr/>
        </p:nvSpPr>
        <p:spPr>
          <a:xfrm>
            <a:off x="971600" y="620688"/>
            <a:ext cx="6096541" cy="369332"/>
          </a:xfrm>
          <a:prstGeom prst="rect">
            <a:avLst/>
          </a:prstGeom>
        </p:spPr>
        <p:txBody>
          <a:bodyPr wrap="none">
            <a:spAutoFit/>
          </a:bodyPr>
          <a:lstStyle/>
          <a:p>
            <a:r>
              <a:rPr lang="en-US" altLang="en-US" b="1" dirty="0" smtClean="0">
                <a:solidFill>
                  <a:prstClr val="white"/>
                </a:solidFill>
                <a:latin typeface="Aero Matics Regular"/>
                <a:cs typeface="Aero Matics Regular"/>
              </a:rPr>
              <a:t>Monitoring methods and activities tested in pilot area </a:t>
            </a:r>
            <a:endParaRPr lang="it-IT" altLang="it-IT" b="1" dirty="0" smtClean="0">
              <a:solidFill>
                <a:prstClr val="white"/>
              </a:solidFill>
              <a:latin typeface="Aero Matics Regular"/>
              <a:cs typeface="Aero Matics Regular"/>
            </a:endParaRPr>
          </a:p>
        </p:txBody>
      </p:sp>
      <p:sp>
        <p:nvSpPr>
          <p:cNvPr id="7" name="CasellaDiTesto 6"/>
          <p:cNvSpPr txBox="1"/>
          <p:nvPr/>
        </p:nvSpPr>
        <p:spPr>
          <a:xfrm>
            <a:off x="8593504" y="6316823"/>
            <a:ext cx="550496" cy="369332"/>
          </a:xfrm>
          <a:prstGeom prst="rect">
            <a:avLst/>
          </a:prstGeom>
          <a:noFill/>
        </p:spPr>
        <p:txBody>
          <a:bodyPr wrap="square" rtlCol="0">
            <a:spAutoFit/>
          </a:bodyPr>
          <a:lstStyle/>
          <a:p>
            <a:pPr defTabSz="457200"/>
            <a:r>
              <a:rPr lang="it-IT" dirty="0" smtClean="0">
                <a:solidFill>
                  <a:prstClr val="black"/>
                </a:solidFill>
              </a:rPr>
              <a:t>24</a:t>
            </a:r>
            <a:endParaRPr lang="it-IT" dirty="0">
              <a:solidFill>
                <a:prstClr val="black"/>
              </a:solidFill>
            </a:endParaRPr>
          </a:p>
        </p:txBody>
      </p:sp>
      <p:sp>
        <p:nvSpPr>
          <p:cNvPr id="4" name="CasellaDiTesto 3"/>
          <p:cNvSpPr txBox="1"/>
          <p:nvPr/>
        </p:nvSpPr>
        <p:spPr>
          <a:xfrm>
            <a:off x="1043608" y="2564904"/>
            <a:ext cx="4824536" cy="1200329"/>
          </a:xfrm>
          <a:prstGeom prst="rect">
            <a:avLst/>
          </a:prstGeom>
          <a:noFill/>
        </p:spPr>
        <p:txBody>
          <a:bodyPr wrap="square" rtlCol="0">
            <a:spAutoFit/>
          </a:bodyPr>
          <a:lstStyle/>
          <a:p>
            <a:r>
              <a:rPr lang="it-IT" altLang="en-US" sz="3600" b="1" dirty="0" err="1" smtClean="0">
                <a:solidFill>
                  <a:schemeClr val="accent1">
                    <a:lumMod val="75000"/>
                  </a:schemeClr>
                </a:solidFill>
                <a:latin typeface="Aero Matics Regular"/>
                <a:cs typeface="Aero Matics Regular"/>
              </a:rPr>
              <a:t>Thank</a:t>
            </a:r>
            <a:r>
              <a:rPr lang="it-IT" altLang="en-US" sz="3600" b="1" dirty="0" smtClean="0">
                <a:solidFill>
                  <a:schemeClr val="accent1">
                    <a:lumMod val="75000"/>
                  </a:schemeClr>
                </a:solidFill>
                <a:latin typeface="Aero Matics Regular"/>
                <a:cs typeface="Aero Matics Regular"/>
              </a:rPr>
              <a:t> </a:t>
            </a:r>
            <a:r>
              <a:rPr lang="it-IT" altLang="en-US" sz="3600" b="1" dirty="0" err="1" smtClean="0">
                <a:solidFill>
                  <a:schemeClr val="accent1">
                    <a:lumMod val="75000"/>
                  </a:schemeClr>
                </a:solidFill>
                <a:latin typeface="Aero Matics Regular"/>
                <a:cs typeface="Aero Matics Regular"/>
              </a:rPr>
              <a:t>you</a:t>
            </a:r>
            <a:r>
              <a:rPr lang="it-IT" altLang="en-US" sz="3600" b="1" dirty="0" smtClean="0">
                <a:solidFill>
                  <a:schemeClr val="accent1">
                    <a:lumMod val="75000"/>
                  </a:schemeClr>
                </a:solidFill>
                <a:latin typeface="Aero Matics Regular"/>
                <a:cs typeface="Aero Matics Regular"/>
              </a:rPr>
              <a:t> </a:t>
            </a:r>
            <a:r>
              <a:rPr lang="it-IT" altLang="en-US" sz="3600" b="1" dirty="0" err="1" smtClean="0">
                <a:solidFill>
                  <a:schemeClr val="accent1">
                    <a:lumMod val="75000"/>
                  </a:schemeClr>
                </a:solidFill>
                <a:latin typeface="Aero Matics Regular"/>
                <a:cs typeface="Aero Matics Regular"/>
              </a:rPr>
              <a:t>for</a:t>
            </a:r>
            <a:r>
              <a:rPr lang="it-IT" altLang="en-US" sz="3600" b="1" dirty="0" smtClean="0">
                <a:solidFill>
                  <a:schemeClr val="accent1">
                    <a:lumMod val="75000"/>
                  </a:schemeClr>
                </a:solidFill>
                <a:latin typeface="Aero Matics Regular"/>
                <a:cs typeface="Aero Matics Regular"/>
              </a:rPr>
              <a:t> </a:t>
            </a:r>
            <a:r>
              <a:rPr lang="it-IT" altLang="en-US" sz="3600" b="1" dirty="0" err="1" smtClean="0">
                <a:solidFill>
                  <a:schemeClr val="accent1">
                    <a:lumMod val="75000"/>
                  </a:schemeClr>
                </a:solidFill>
                <a:latin typeface="Aero Matics Regular"/>
                <a:cs typeface="Aero Matics Regular"/>
              </a:rPr>
              <a:t>your</a:t>
            </a:r>
            <a:r>
              <a:rPr lang="it-IT" altLang="en-US" sz="3600" b="1" dirty="0" smtClean="0">
                <a:solidFill>
                  <a:schemeClr val="accent1">
                    <a:lumMod val="75000"/>
                  </a:schemeClr>
                </a:solidFill>
                <a:latin typeface="Aero Matics Regular"/>
                <a:cs typeface="Aero Matics Regular"/>
              </a:rPr>
              <a:t> </a:t>
            </a:r>
            <a:r>
              <a:rPr lang="it-IT" altLang="en-US" sz="3600" b="1" dirty="0" err="1" smtClean="0">
                <a:solidFill>
                  <a:schemeClr val="accent1">
                    <a:lumMod val="75000"/>
                  </a:schemeClr>
                </a:solidFill>
                <a:latin typeface="Aero Matics Regular"/>
                <a:cs typeface="Aero Matics Regular"/>
              </a:rPr>
              <a:t>kind</a:t>
            </a:r>
            <a:r>
              <a:rPr lang="it-IT" altLang="en-US" sz="3600" b="1" dirty="0" smtClean="0">
                <a:solidFill>
                  <a:schemeClr val="accent1">
                    <a:lumMod val="75000"/>
                  </a:schemeClr>
                </a:solidFill>
                <a:latin typeface="Aero Matics Regular"/>
                <a:cs typeface="Aero Matics Regular"/>
              </a:rPr>
              <a:t> </a:t>
            </a:r>
            <a:r>
              <a:rPr lang="it-IT" altLang="en-US" sz="3600" b="1" dirty="0" err="1" smtClean="0">
                <a:solidFill>
                  <a:schemeClr val="accent1">
                    <a:lumMod val="75000"/>
                  </a:schemeClr>
                </a:solidFill>
                <a:latin typeface="Aero Matics Regular"/>
                <a:cs typeface="Aero Matics Regular"/>
              </a:rPr>
              <a:t>attention</a:t>
            </a:r>
            <a:endParaRPr lang="it-IT" altLang="en-US" sz="3600" b="1" dirty="0" smtClean="0">
              <a:solidFill>
                <a:schemeClr val="accent1">
                  <a:lumMod val="75000"/>
                </a:schemeClr>
              </a:solidFill>
              <a:latin typeface="Aero Matics Regular"/>
              <a:cs typeface="Aero Matics Regular"/>
            </a:endParaRPr>
          </a:p>
        </p:txBody>
      </p:sp>
      <p:sp>
        <p:nvSpPr>
          <p:cNvPr id="6" name="CasellaDiTesto 5"/>
          <p:cNvSpPr txBox="1"/>
          <p:nvPr/>
        </p:nvSpPr>
        <p:spPr>
          <a:xfrm>
            <a:off x="971491" y="3765233"/>
            <a:ext cx="3995936" cy="646331"/>
          </a:xfrm>
          <a:prstGeom prst="rect">
            <a:avLst/>
          </a:prstGeom>
          <a:noFill/>
        </p:spPr>
        <p:txBody>
          <a:bodyPr wrap="square" rtlCol="0">
            <a:spAutoFit/>
          </a:bodyPr>
          <a:lstStyle/>
          <a:p>
            <a:r>
              <a:rPr lang="it-IT" altLang="en-US" b="1" dirty="0" smtClean="0">
                <a:solidFill>
                  <a:schemeClr val="accent3">
                    <a:lumMod val="75000"/>
                  </a:schemeClr>
                </a:solidFill>
                <a:latin typeface="Aero Matics Regular"/>
                <a:cs typeface="Aero Matics Regular"/>
                <a:hlinkClick r:id="rId3"/>
              </a:rPr>
              <a:t>raffaella.bellomini@vienrose.it</a:t>
            </a:r>
            <a:endParaRPr lang="it-IT" altLang="en-US" b="1" dirty="0" smtClean="0">
              <a:solidFill>
                <a:schemeClr val="accent3">
                  <a:lumMod val="75000"/>
                </a:schemeClr>
              </a:solidFill>
              <a:latin typeface="Aero Matics Regular"/>
              <a:cs typeface="Aero Matics Regular"/>
            </a:endParaRPr>
          </a:p>
          <a:p>
            <a:endParaRPr lang="it-IT" altLang="en-US" b="1" dirty="0">
              <a:solidFill>
                <a:schemeClr val="accent3">
                  <a:lumMod val="75000"/>
                </a:schemeClr>
              </a:solidFill>
              <a:latin typeface="Aero Matics Regular"/>
              <a:cs typeface="Aero Matics Regular"/>
            </a:endParaRPr>
          </a:p>
        </p:txBody>
      </p:sp>
      <p:pic>
        <p:nvPicPr>
          <p:cNvPr id="8" name="Picture 2" descr="LIFE LOGO"/>
          <p:cNvPicPr>
            <a:picLocks noChangeAspect="1" noChangeArrowheads="1"/>
          </p:cNvPicPr>
          <p:nvPr/>
        </p:nvPicPr>
        <p:blipFill>
          <a:blip r:embed="rId4" cstate="print"/>
          <a:srcRect/>
          <a:stretch>
            <a:fillRect/>
          </a:stretch>
        </p:blipFill>
        <p:spPr bwMode="auto">
          <a:xfrm>
            <a:off x="0" y="6122098"/>
            <a:ext cx="755576" cy="544017"/>
          </a:xfrm>
          <a:prstGeom prst="rect">
            <a:avLst/>
          </a:prstGeom>
          <a:noFill/>
        </p:spPr>
      </p:pic>
      <p:sp>
        <p:nvSpPr>
          <p:cNvPr id="9" name="Rectangle 1"/>
          <p:cNvSpPr>
            <a:spLocks noChangeArrowheads="1"/>
          </p:cNvSpPr>
          <p:nvPr/>
        </p:nvSpPr>
        <p:spPr bwMode="auto">
          <a:xfrm>
            <a:off x="755576" y="6263154"/>
            <a:ext cx="3779912" cy="46166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rgbClr val="000000"/>
                </a:solidFill>
                <a:effectLst/>
                <a:ea typeface="Calibri" pitchFamily="34" charset="0"/>
                <a:cs typeface="Times New Roman" pitchFamily="18" charset="0"/>
              </a:rPr>
              <a:t>With the contribution </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rgbClr val="000000"/>
                </a:solidFill>
                <a:effectLst/>
                <a:ea typeface="Calibri" pitchFamily="34" charset="0"/>
                <a:cs typeface="Times New Roman" pitchFamily="18" charset="0"/>
              </a:rPr>
              <a:t>of the LIFE </a:t>
            </a:r>
            <a:r>
              <a:rPr kumimoji="0" lang="en-US" sz="1200" b="0" i="0" u="none" strike="noStrike" cap="none" normalizeH="0" baseline="0" dirty="0" err="1" smtClean="0">
                <a:ln>
                  <a:noFill/>
                </a:ln>
                <a:solidFill>
                  <a:srgbClr val="000000"/>
                </a:solidFill>
                <a:effectLst/>
                <a:ea typeface="Calibri" pitchFamily="34" charset="0"/>
                <a:cs typeface="Times New Roman" pitchFamily="18" charset="0"/>
              </a:rPr>
              <a:t>Programme</a:t>
            </a:r>
            <a:r>
              <a:rPr kumimoji="0" lang="en-US" sz="1200" b="0" i="0" u="none" strike="noStrike" cap="none" normalizeH="0" baseline="0" dirty="0" smtClean="0">
                <a:ln>
                  <a:noFill/>
                </a:ln>
                <a:solidFill>
                  <a:srgbClr val="000000"/>
                </a:solidFill>
                <a:effectLst/>
                <a:ea typeface="Calibri" pitchFamily="34" charset="0"/>
                <a:cs typeface="Times New Roman" pitchFamily="18" charset="0"/>
              </a:rPr>
              <a:t> of the European Union</a:t>
            </a:r>
            <a:endParaRPr kumimoji="0" lang="en-US" sz="1200" b="0" i="0" u="none" strike="noStrike" cap="none" normalizeH="0" baseline="0" dirty="0" smtClean="0">
              <a:ln>
                <a:noFill/>
              </a:ln>
              <a:solidFill>
                <a:schemeClr val="tx1"/>
              </a:solidFill>
              <a:effectLst/>
              <a:cs typeface="Arial" pitchFamily="34" charset="0"/>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srcRect/>
          <a:stretch>
            <a:fillRect/>
          </a:stretch>
        </a:blipFill>
        <a:effectLst/>
      </p:bgPr>
    </p:bg>
    <p:spTree>
      <p:nvGrpSpPr>
        <p:cNvPr id="1" name=""/>
        <p:cNvGrpSpPr/>
        <p:nvPr/>
      </p:nvGrpSpPr>
      <p:grpSpPr>
        <a:xfrm>
          <a:off x="0" y="0"/>
          <a:ext cx="0" cy="0"/>
          <a:chOff x="0" y="0"/>
          <a:chExt cx="0" cy="0"/>
        </a:xfrm>
      </p:grpSpPr>
      <p:pic>
        <p:nvPicPr>
          <p:cNvPr id="6" name="Immagine 5"/>
          <p:cNvPicPr/>
          <p:nvPr/>
        </p:nvPicPr>
        <p:blipFill>
          <a:blip r:embed="rId4" cstate="print"/>
          <a:srcRect t="36368" r="19528" b="59779"/>
          <a:stretch>
            <a:fillRect/>
          </a:stretch>
        </p:blipFill>
        <p:spPr bwMode="auto">
          <a:xfrm rot="16200000" flipV="1">
            <a:off x="-648580" y="3897053"/>
            <a:ext cx="3312368" cy="72007"/>
          </a:xfrm>
          <a:prstGeom prst="rect">
            <a:avLst/>
          </a:prstGeom>
          <a:noFill/>
          <a:ln w="6350" cmpd="sng">
            <a:solidFill>
              <a:srgbClr val="D6E3BC"/>
            </a:solidFill>
            <a:miter lim="800000"/>
            <a:headEnd/>
            <a:tailEnd/>
          </a:ln>
          <a:effectLst/>
        </p:spPr>
      </p:pic>
      <p:sp>
        <p:nvSpPr>
          <p:cNvPr id="4" name="CasellaDiTesto 3"/>
          <p:cNvSpPr txBox="1"/>
          <p:nvPr/>
        </p:nvSpPr>
        <p:spPr>
          <a:xfrm>
            <a:off x="8593504" y="6316823"/>
            <a:ext cx="412357" cy="369332"/>
          </a:xfrm>
          <a:prstGeom prst="rect">
            <a:avLst/>
          </a:prstGeom>
          <a:noFill/>
        </p:spPr>
        <p:txBody>
          <a:bodyPr wrap="square" rtlCol="0">
            <a:spAutoFit/>
          </a:bodyPr>
          <a:lstStyle/>
          <a:p>
            <a:pPr defTabSz="457200"/>
            <a:r>
              <a:rPr lang="it-IT" dirty="0" smtClean="0">
                <a:solidFill>
                  <a:prstClr val="black"/>
                </a:solidFill>
              </a:rPr>
              <a:t>2</a:t>
            </a:r>
            <a:endParaRPr lang="it-IT" dirty="0">
              <a:solidFill>
                <a:prstClr val="black"/>
              </a:solidFill>
            </a:endParaRPr>
          </a:p>
        </p:txBody>
      </p:sp>
      <p:sp>
        <p:nvSpPr>
          <p:cNvPr id="5" name="Rettangolo 4"/>
          <p:cNvSpPr/>
          <p:nvPr/>
        </p:nvSpPr>
        <p:spPr>
          <a:xfrm>
            <a:off x="1187624" y="1916832"/>
            <a:ext cx="7704856" cy="3247043"/>
          </a:xfrm>
          <a:prstGeom prst="rect">
            <a:avLst/>
          </a:prstGeom>
        </p:spPr>
        <p:txBody>
          <a:bodyPr wrap="square">
            <a:spAutoFit/>
          </a:bodyPr>
          <a:lstStyle/>
          <a:p>
            <a:endParaRPr lang="fr-BE" altLang="en-US" sz="1200" b="1" dirty="0" smtClean="0">
              <a:solidFill>
                <a:schemeClr val="accent1">
                  <a:lumMod val="50000"/>
                </a:schemeClr>
              </a:solidFill>
              <a:latin typeface="Calibri" panose="020F0502020204030204" pitchFamily="34" charset="0"/>
              <a:cs typeface="Calibri" panose="020F0502020204030204" pitchFamily="34" charset="0"/>
            </a:endParaRPr>
          </a:p>
          <a:p>
            <a:pPr algn="just"/>
            <a:endParaRPr lang="en-US" altLang="en-US" sz="1200" dirty="0" smtClean="0">
              <a:solidFill>
                <a:schemeClr val="accent1">
                  <a:lumMod val="50000"/>
                </a:schemeClr>
              </a:solidFill>
              <a:latin typeface="Calibri" panose="020F0502020204030204" pitchFamily="34" charset="0"/>
              <a:cs typeface="Calibri" panose="020F0502020204030204" pitchFamily="34" charset="0"/>
            </a:endParaRPr>
          </a:p>
          <a:p>
            <a:pPr algn="just">
              <a:lnSpc>
                <a:spcPct val="150000"/>
              </a:lnSpc>
              <a:spcBef>
                <a:spcPts val="1200"/>
              </a:spcBef>
            </a:pPr>
            <a:r>
              <a:rPr lang="en-US" b="1" dirty="0" smtClean="0">
                <a:solidFill>
                  <a:schemeClr val="accent1">
                    <a:lumMod val="50000"/>
                  </a:schemeClr>
                </a:solidFill>
                <a:latin typeface="Calibri" panose="020F0502020204030204" pitchFamily="34" charset="0"/>
                <a:cs typeface="Calibri" panose="020F0502020204030204" pitchFamily="34" charset="0"/>
              </a:rPr>
              <a:t>The main objective </a:t>
            </a:r>
            <a:r>
              <a:rPr lang="en-US" dirty="0" smtClean="0">
                <a:solidFill>
                  <a:schemeClr val="accent1">
                    <a:lumMod val="50000"/>
                  </a:schemeClr>
                </a:solidFill>
                <a:latin typeface="Calibri" panose="020F0502020204030204" pitchFamily="34" charset="0"/>
                <a:cs typeface="Calibri" panose="020F0502020204030204" pitchFamily="34" charset="0"/>
              </a:rPr>
              <a:t>of the project is to </a:t>
            </a:r>
            <a:r>
              <a:rPr lang="en-US" b="1" dirty="0" smtClean="0">
                <a:solidFill>
                  <a:schemeClr val="accent1">
                    <a:lumMod val="50000"/>
                  </a:schemeClr>
                </a:solidFill>
                <a:latin typeface="Calibri" panose="020F0502020204030204" pitchFamily="34" charset="0"/>
                <a:cs typeface="Calibri" panose="020F0502020204030204" pitchFamily="34" charset="0"/>
              </a:rPr>
              <a:t>introduce an easy-repeatable method</a:t>
            </a:r>
            <a:r>
              <a:rPr lang="en-US" dirty="0" smtClean="0">
                <a:solidFill>
                  <a:schemeClr val="accent1">
                    <a:lumMod val="50000"/>
                  </a:schemeClr>
                </a:solidFill>
                <a:latin typeface="Calibri" panose="020F0502020204030204" pitchFamily="34" charset="0"/>
                <a:cs typeface="Calibri" panose="020F0502020204030204" pitchFamily="34" charset="0"/>
              </a:rPr>
              <a:t>, and related guidelines, for the </a:t>
            </a:r>
            <a:r>
              <a:rPr lang="en-US" b="1" dirty="0" smtClean="0">
                <a:solidFill>
                  <a:schemeClr val="accent1">
                    <a:lumMod val="50000"/>
                  </a:schemeClr>
                </a:solidFill>
                <a:latin typeface="Calibri" panose="020F0502020204030204" pitchFamily="34" charset="0"/>
                <a:cs typeface="Calibri" panose="020F0502020204030204" pitchFamily="34" charset="0"/>
              </a:rPr>
              <a:t>identification and the management of the Noise Low Emission Zone</a:t>
            </a:r>
            <a:r>
              <a:rPr lang="en-US" dirty="0" smtClean="0">
                <a:solidFill>
                  <a:schemeClr val="accent1">
                    <a:lumMod val="50000"/>
                  </a:schemeClr>
                </a:solidFill>
                <a:latin typeface="Calibri" panose="020F0502020204030204" pitchFamily="34" charset="0"/>
                <a:cs typeface="Calibri" panose="020F0502020204030204" pitchFamily="34" charset="0"/>
              </a:rPr>
              <a:t>, an urban area subject to traffic restrictions, whose </a:t>
            </a:r>
            <a:r>
              <a:rPr lang="en-US" b="1" dirty="0" smtClean="0">
                <a:solidFill>
                  <a:schemeClr val="accent1">
                    <a:lumMod val="50000"/>
                  </a:schemeClr>
                </a:solidFill>
                <a:latin typeface="Calibri" panose="020F0502020204030204" pitchFamily="34" charset="0"/>
                <a:cs typeface="Calibri" panose="020F0502020204030204" pitchFamily="34" charset="0"/>
              </a:rPr>
              <a:t>impacts and benefits regarding noise issues </a:t>
            </a:r>
            <a:r>
              <a:rPr lang="en-US" dirty="0" smtClean="0">
                <a:solidFill>
                  <a:schemeClr val="accent1">
                    <a:lumMod val="50000"/>
                  </a:schemeClr>
                </a:solidFill>
                <a:latin typeface="Calibri" panose="020F0502020204030204" pitchFamily="34" charset="0"/>
                <a:cs typeface="Calibri" panose="020F0502020204030204" pitchFamily="34" charset="0"/>
              </a:rPr>
              <a:t>will be analyzed and tested in the pilot area of the city of Monza, located in North Italy</a:t>
            </a:r>
            <a:endParaRPr lang="en-US" altLang="en-US" dirty="0" smtClean="0">
              <a:solidFill>
                <a:schemeClr val="accent1">
                  <a:lumMod val="50000"/>
                </a:schemeClr>
              </a:solidFill>
              <a:latin typeface="Calibri" panose="020F0502020204030204" pitchFamily="34" charset="0"/>
              <a:cs typeface="Calibri" panose="020F0502020204030204" pitchFamily="34" charset="0"/>
            </a:endParaRPr>
          </a:p>
          <a:p>
            <a:pPr algn="just"/>
            <a:endParaRPr lang="en-US" altLang="en-US" sz="1200" dirty="0" smtClean="0">
              <a:solidFill>
                <a:schemeClr val="accent1">
                  <a:lumMod val="50000"/>
                </a:schemeClr>
              </a:solidFill>
              <a:latin typeface="Calibri" panose="020F0502020204030204" pitchFamily="34" charset="0"/>
              <a:cs typeface="Calibri" panose="020F0502020204030204" pitchFamily="34" charset="0"/>
            </a:endParaRPr>
          </a:p>
          <a:p>
            <a:pPr algn="just"/>
            <a:endParaRPr lang="en-US" altLang="en-US" sz="1200" dirty="0" smtClean="0">
              <a:solidFill>
                <a:schemeClr val="accent1">
                  <a:lumMod val="50000"/>
                </a:schemeClr>
              </a:solidFill>
              <a:latin typeface="Calibri" panose="020F0502020204030204" pitchFamily="34" charset="0"/>
              <a:cs typeface="Calibri" panose="020F0502020204030204" pitchFamily="34" charset="0"/>
            </a:endParaRPr>
          </a:p>
          <a:p>
            <a:pPr algn="just"/>
            <a:endParaRPr lang="en-US" altLang="en-US" sz="1200" dirty="0" smtClean="0">
              <a:solidFill>
                <a:schemeClr val="accent1">
                  <a:lumMod val="50000"/>
                </a:schemeClr>
              </a:solidFill>
              <a:latin typeface="Calibri" panose="020F0502020204030204" pitchFamily="34" charset="0"/>
              <a:cs typeface="Calibri" panose="020F0502020204030204" pitchFamily="34" charset="0"/>
            </a:endParaRPr>
          </a:p>
        </p:txBody>
      </p:sp>
      <p:sp>
        <p:nvSpPr>
          <p:cNvPr id="7" name="Telaio 6"/>
          <p:cNvSpPr/>
          <p:nvPr/>
        </p:nvSpPr>
        <p:spPr>
          <a:xfrm>
            <a:off x="395536" y="2492896"/>
            <a:ext cx="504056" cy="360040"/>
          </a:xfrm>
          <a:prstGeom prst="beve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dirty="0" smtClean="0"/>
              <a:t>1°</a:t>
            </a:r>
            <a:endParaRPr lang="it-IT" dirty="0"/>
          </a:p>
        </p:txBody>
      </p:sp>
      <p:sp>
        <p:nvSpPr>
          <p:cNvPr id="8" name="Rettangolo 7"/>
          <p:cNvSpPr/>
          <p:nvPr/>
        </p:nvSpPr>
        <p:spPr>
          <a:xfrm>
            <a:off x="1043608" y="692696"/>
            <a:ext cx="2258952" cy="400110"/>
          </a:xfrm>
          <a:prstGeom prst="rect">
            <a:avLst/>
          </a:prstGeom>
        </p:spPr>
        <p:txBody>
          <a:bodyPr wrap="none">
            <a:spAutoFit/>
          </a:bodyPr>
          <a:lstStyle/>
          <a:p>
            <a:pPr lvl="0"/>
            <a:r>
              <a:rPr lang="it-IT" altLang="it-IT" sz="2000" b="1" dirty="0" smtClean="0">
                <a:solidFill>
                  <a:prstClr val="white"/>
                </a:solidFill>
                <a:latin typeface="Aero Matics Regular"/>
                <a:cs typeface="Aero Matics Regular"/>
              </a:rPr>
              <a:t>First OBJECTIVE</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srcRect/>
          <a:stretch>
            <a:fillRect/>
          </a:stretch>
        </a:blipFill>
        <a:effectLst/>
      </p:bgPr>
    </p:bg>
    <p:spTree>
      <p:nvGrpSpPr>
        <p:cNvPr id="1" name=""/>
        <p:cNvGrpSpPr/>
        <p:nvPr/>
      </p:nvGrpSpPr>
      <p:grpSpPr>
        <a:xfrm>
          <a:off x="0" y="0"/>
          <a:ext cx="0" cy="0"/>
          <a:chOff x="0" y="0"/>
          <a:chExt cx="0" cy="0"/>
        </a:xfrm>
      </p:grpSpPr>
      <p:sp>
        <p:nvSpPr>
          <p:cNvPr id="4" name="CasellaDiTesto 3"/>
          <p:cNvSpPr txBox="1"/>
          <p:nvPr/>
        </p:nvSpPr>
        <p:spPr>
          <a:xfrm>
            <a:off x="8593504" y="6316823"/>
            <a:ext cx="412357" cy="369332"/>
          </a:xfrm>
          <a:prstGeom prst="rect">
            <a:avLst/>
          </a:prstGeom>
          <a:noFill/>
        </p:spPr>
        <p:txBody>
          <a:bodyPr wrap="square" rtlCol="0">
            <a:spAutoFit/>
          </a:bodyPr>
          <a:lstStyle/>
          <a:p>
            <a:pPr defTabSz="457200"/>
            <a:r>
              <a:rPr lang="it-IT" dirty="0" smtClean="0">
                <a:solidFill>
                  <a:prstClr val="black"/>
                </a:solidFill>
              </a:rPr>
              <a:t>4</a:t>
            </a:r>
            <a:endParaRPr lang="it-IT" dirty="0">
              <a:solidFill>
                <a:prstClr val="black"/>
              </a:solidFill>
            </a:endParaRPr>
          </a:p>
        </p:txBody>
      </p:sp>
      <p:sp>
        <p:nvSpPr>
          <p:cNvPr id="5" name="Rettangolo 4"/>
          <p:cNvSpPr/>
          <p:nvPr/>
        </p:nvSpPr>
        <p:spPr>
          <a:xfrm>
            <a:off x="1331640" y="692696"/>
            <a:ext cx="2779928" cy="400110"/>
          </a:xfrm>
          <a:prstGeom prst="rect">
            <a:avLst/>
          </a:prstGeom>
        </p:spPr>
        <p:txBody>
          <a:bodyPr wrap="none">
            <a:spAutoFit/>
          </a:bodyPr>
          <a:lstStyle/>
          <a:p>
            <a:r>
              <a:rPr lang="it-IT" altLang="it-IT" sz="2000" b="1" dirty="0" err="1" smtClean="0">
                <a:solidFill>
                  <a:prstClr val="white"/>
                </a:solidFill>
                <a:latin typeface="Aero Matics Regular"/>
                <a:cs typeface="Aero Matics Regular"/>
              </a:rPr>
              <a:t>Further</a:t>
            </a:r>
            <a:r>
              <a:rPr lang="it-IT" altLang="it-IT" sz="2000" b="1" dirty="0" smtClean="0">
                <a:solidFill>
                  <a:prstClr val="white"/>
                </a:solidFill>
                <a:latin typeface="Aero Matics Regular"/>
                <a:cs typeface="Aero Matics Regular"/>
              </a:rPr>
              <a:t> OBJECTIVES</a:t>
            </a:r>
          </a:p>
        </p:txBody>
      </p:sp>
      <p:sp>
        <p:nvSpPr>
          <p:cNvPr id="6" name="Rettangolo 5"/>
          <p:cNvSpPr/>
          <p:nvPr/>
        </p:nvSpPr>
        <p:spPr>
          <a:xfrm>
            <a:off x="1007096" y="2132856"/>
            <a:ext cx="8136904" cy="1477328"/>
          </a:xfrm>
          <a:prstGeom prst="rect">
            <a:avLst/>
          </a:prstGeom>
        </p:spPr>
        <p:txBody>
          <a:bodyPr wrap="square">
            <a:spAutoFit/>
          </a:bodyPr>
          <a:lstStyle/>
          <a:p>
            <a:pPr algn="just"/>
            <a:endParaRPr lang="en-US" altLang="en-US" dirty="0" smtClean="0">
              <a:solidFill>
                <a:schemeClr val="accent1">
                  <a:lumMod val="50000"/>
                </a:schemeClr>
              </a:solidFill>
              <a:cs typeface="Times New Roman" pitchFamily="18" charset="0"/>
            </a:endParaRPr>
          </a:p>
          <a:p>
            <a:pPr algn="just"/>
            <a:r>
              <a:rPr lang="en-US" altLang="en-US" dirty="0" smtClean="0">
                <a:solidFill>
                  <a:schemeClr val="accent1">
                    <a:lumMod val="50000"/>
                  </a:schemeClr>
                </a:solidFill>
                <a:cs typeface="Times New Roman" pitchFamily="18" charset="0"/>
              </a:rPr>
              <a:t>The second objective regards specific </a:t>
            </a:r>
            <a:r>
              <a:rPr lang="en-US" altLang="en-US" b="1" i="1" dirty="0" smtClean="0">
                <a:solidFill>
                  <a:schemeClr val="accent1">
                    <a:lumMod val="50000"/>
                  </a:schemeClr>
                </a:solidFill>
                <a:cs typeface="Times New Roman" pitchFamily="18" charset="0"/>
              </a:rPr>
              <a:t>top-down measures</a:t>
            </a:r>
            <a:r>
              <a:rPr lang="en-US" altLang="en-US" dirty="0" smtClean="0">
                <a:solidFill>
                  <a:schemeClr val="accent1">
                    <a:lumMod val="50000"/>
                  </a:schemeClr>
                </a:solidFill>
                <a:cs typeface="Times New Roman" pitchFamily="18" charset="0"/>
              </a:rPr>
              <a:t>, adopted by the municipality and able to turn up the area in a permanent Noise LEZ, concerning infrastructural interventions</a:t>
            </a:r>
          </a:p>
          <a:p>
            <a:pPr algn="just"/>
            <a:endParaRPr lang="en-US" altLang="en-US" dirty="0" smtClean="0">
              <a:solidFill>
                <a:schemeClr val="accent1">
                  <a:lumMod val="50000"/>
                </a:schemeClr>
              </a:solidFill>
              <a:cs typeface="Times New Roman" pitchFamily="18" charset="0"/>
            </a:endParaRPr>
          </a:p>
        </p:txBody>
      </p:sp>
      <p:sp>
        <p:nvSpPr>
          <p:cNvPr id="7" name="Rettangolo 6"/>
          <p:cNvSpPr/>
          <p:nvPr/>
        </p:nvSpPr>
        <p:spPr>
          <a:xfrm>
            <a:off x="1115616" y="3789040"/>
            <a:ext cx="7848872" cy="1200329"/>
          </a:xfrm>
          <a:prstGeom prst="rect">
            <a:avLst/>
          </a:prstGeom>
        </p:spPr>
        <p:txBody>
          <a:bodyPr wrap="square">
            <a:spAutoFit/>
          </a:bodyPr>
          <a:lstStyle/>
          <a:p>
            <a:pPr algn="just"/>
            <a:r>
              <a:rPr lang="en-US" altLang="en-US" dirty="0" smtClean="0">
                <a:solidFill>
                  <a:schemeClr val="accent1">
                    <a:lumMod val="50000"/>
                  </a:schemeClr>
                </a:solidFill>
                <a:cs typeface="Times New Roman" pitchFamily="18" charset="0"/>
              </a:rPr>
              <a:t>The third objective is to </a:t>
            </a:r>
            <a:r>
              <a:rPr lang="en-US" altLang="en-US" b="1" dirty="0" smtClean="0">
                <a:solidFill>
                  <a:schemeClr val="accent1">
                    <a:lumMod val="50000"/>
                  </a:schemeClr>
                </a:solidFill>
                <a:cs typeface="Times New Roman" pitchFamily="18" charset="0"/>
              </a:rPr>
              <a:t>reduce the average noise levels </a:t>
            </a:r>
            <a:r>
              <a:rPr lang="en-US" altLang="en-US" dirty="0" smtClean="0">
                <a:solidFill>
                  <a:schemeClr val="accent1">
                    <a:lumMod val="50000"/>
                  </a:schemeClr>
                </a:solidFill>
                <a:cs typeface="Times New Roman" pitchFamily="18" charset="0"/>
              </a:rPr>
              <a:t>in the pilot area of </a:t>
            </a:r>
            <a:r>
              <a:rPr lang="en-US" altLang="en-US" dirty="0" err="1" smtClean="0">
                <a:solidFill>
                  <a:schemeClr val="accent1">
                    <a:lumMod val="50000"/>
                  </a:schemeClr>
                </a:solidFill>
                <a:cs typeface="Times New Roman" pitchFamily="18" charset="0"/>
              </a:rPr>
              <a:t>Libertà</a:t>
            </a:r>
            <a:r>
              <a:rPr lang="en-US" altLang="en-US" dirty="0" smtClean="0">
                <a:solidFill>
                  <a:schemeClr val="accent1">
                    <a:lumMod val="50000"/>
                  </a:schemeClr>
                </a:solidFill>
                <a:cs typeface="Times New Roman" pitchFamily="18" charset="0"/>
              </a:rPr>
              <a:t> district, with positive complementary effects also on the </a:t>
            </a:r>
            <a:r>
              <a:rPr lang="en-US" altLang="en-US" b="1" dirty="0" smtClean="0">
                <a:solidFill>
                  <a:schemeClr val="accent1">
                    <a:lumMod val="50000"/>
                  </a:schemeClr>
                </a:solidFill>
                <a:cs typeface="Times New Roman" pitchFamily="18" charset="0"/>
              </a:rPr>
              <a:t>air quality </a:t>
            </a:r>
            <a:r>
              <a:rPr lang="en-US" altLang="en-US" dirty="0" smtClean="0">
                <a:solidFill>
                  <a:schemeClr val="accent1">
                    <a:lumMod val="50000"/>
                  </a:schemeClr>
                </a:solidFill>
                <a:cs typeface="Times New Roman" pitchFamily="18" charset="0"/>
              </a:rPr>
              <a:t>and benefits on </a:t>
            </a:r>
            <a:r>
              <a:rPr lang="en-US" altLang="en-US" b="1" dirty="0" smtClean="0">
                <a:solidFill>
                  <a:schemeClr val="accent1">
                    <a:lumMod val="50000"/>
                  </a:schemeClr>
                </a:solidFill>
                <a:cs typeface="Times New Roman" pitchFamily="18" charset="0"/>
              </a:rPr>
              <a:t>wellbeing  conditions </a:t>
            </a:r>
            <a:r>
              <a:rPr lang="en-US" altLang="en-US" dirty="0" smtClean="0">
                <a:solidFill>
                  <a:schemeClr val="accent1">
                    <a:lumMod val="50000"/>
                  </a:schemeClr>
                </a:solidFill>
                <a:cs typeface="Times New Roman" pitchFamily="18" charset="0"/>
              </a:rPr>
              <a:t>of  inhabitants</a:t>
            </a:r>
          </a:p>
          <a:p>
            <a:pPr algn="just"/>
            <a:endParaRPr lang="en-US" altLang="en-US" dirty="0" smtClean="0">
              <a:solidFill>
                <a:schemeClr val="accent1">
                  <a:lumMod val="50000"/>
                </a:schemeClr>
              </a:solidFill>
              <a:cs typeface="Times New Roman" pitchFamily="18" charset="0"/>
            </a:endParaRPr>
          </a:p>
        </p:txBody>
      </p:sp>
      <p:sp>
        <p:nvSpPr>
          <p:cNvPr id="8" name="Rettangolo 7"/>
          <p:cNvSpPr/>
          <p:nvPr/>
        </p:nvSpPr>
        <p:spPr>
          <a:xfrm>
            <a:off x="1115616" y="5229200"/>
            <a:ext cx="7632848" cy="646331"/>
          </a:xfrm>
          <a:prstGeom prst="rect">
            <a:avLst/>
          </a:prstGeom>
        </p:spPr>
        <p:txBody>
          <a:bodyPr wrap="square">
            <a:spAutoFit/>
          </a:bodyPr>
          <a:lstStyle/>
          <a:p>
            <a:pPr algn="just"/>
            <a:r>
              <a:rPr lang="en-US" altLang="en-US" dirty="0" smtClean="0">
                <a:solidFill>
                  <a:schemeClr val="accent1">
                    <a:lumMod val="50000"/>
                  </a:schemeClr>
                </a:solidFill>
                <a:cs typeface="Times New Roman" pitchFamily="18" charset="0"/>
              </a:rPr>
              <a:t>The fourth objective is to involve the population in an active management system (</a:t>
            </a:r>
            <a:r>
              <a:rPr lang="en-US" altLang="en-US" b="1" i="1" dirty="0" smtClean="0">
                <a:solidFill>
                  <a:schemeClr val="accent1">
                    <a:lumMod val="50000"/>
                  </a:schemeClr>
                </a:solidFill>
                <a:cs typeface="Times New Roman" pitchFamily="18" charset="0"/>
              </a:rPr>
              <a:t>bottom-up measures</a:t>
            </a:r>
            <a:r>
              <a:rPr lang="en-US" altLang="en-US" dirty="0" smtClean="0">
                <a:solidFill>
                  <a:schemeClr val="accent1">
                    <a:lumMod val="50000"/>
                  </a:schemeClr>
                </a:solidFill>
                <a:cs typeface="Times New Roman" pitchFamily="18" charset="0"/>
              </a:rPr>
              <a:t>) of lifestyle choices</a:t>
            </a:r>
            <a:endParaRPr lang="it-IT" dirty="0" smtClean="0">
              <a:solidFill>
                <a:schemeClr val="accent1">
                  <a:lumMod val="50000"/>
                </a:schemeClr>
              </a:solidFill>
              <a:cs typeface="Times New Roman" pitchFamily="18" charset="0"/>
            </a:endParaRPr>
          </a:p>
        </p:txBody>
      </p:sp>
      <p:pic>
        <p:nvPicPr>
          <p:cNvPr id="9" name="Immagine 8"/>
          <p:cNvPicPr/>
          <p:nvPr/>
        </p:nvPicPr>
        <p:blipFill>
          <a:blip r:embed="rId3" cstate="print"/>
          <a:srcRect t="36368" r="19528" b="59779"/>
          <a:stretch>
            <a:fillRect/>
          </a:stretch>
        </p:blipFill>
        <p:spPr bwMode="auto">
          <a:xfrm rot="16200000" flipV="1">
            <a:off x="-720588" y="4113076"/>
            <a:ext cx="3312368" cy="72007"/>
          </a:xfrm>
          <a:prstGeom prst="rect">
            <a:avLst/>
          </a:prstGeom>
          <a:noFill/>
          <a:ln w="6350" cmpd="sng">
            <a:solidFill>
              <a:srgbClr val="D6E3BC"/>
            </a:solidFill>
            <a:miter lim="800000"/>
            <a:headEnd/>
            <a:tailEnd/>
          </a:ln>
          <a:effectLst/>
        </p:spPr>
      </p:pic>
      <p:sp>
        <p:nvSpPr>
          <p:cNvPr id="10" name="Telaio 9"/>
          <p:cNvSpPr/>
          <p:nvPr/>
        </p:nvSpPr>
        <p:spPr>
          <a:xfrm>
            <a:off x="323528" y="2492896"/>
            <a:ext cx="504056" cy="360040"/>
          </a:xfrm>
          <a:prstGeom prst="beve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dirty="0" smtClean="0"/>
              <a:t>2°</a:t>
            </a:r>
            <a:endParaRPr lang="it-IT" dirty="0"/>
          </a:p>
        </p:txBody>
      </p:sp>
      <p:sp>
        <p:nvSpPr>
          <p:cNvPr id="11" name="Telaio 10"/>
          <p:cNvSpPr/>
          <p:nvPr/>
        </p:nvSpPr>
        <p:spPr>
          <a:xfrm>
            <a:off x="323528" y="3861048"/>
            <a:ext cx="504056" cy="360040"/>
          </a:xfrm>
          <a:prstGeom prst="beve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dirty="0" smtClean="0"/>
              <a:t>3°</a:t>
            </a:r>
            <a:endParaRPr lang="it-IT" dirty="0"/>
          </a:p>
        </p:txBody>
      </p:sp>
      <p:sp>
        <p:nvSpPr>
          <p:cNvPr id="12" name="Telaio 11"/>
          <p:cNvSpPr/>
          <p:nvPr/>
        </p:nvSpPr>
        <p:spPr>
          <a:xfrm>
            <a:off x="323528" y="5445224"/>
            <a:ext cx="504056" cy="360040"/>
          </a:xfrm>
          <a:prstGeom prst="beve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dirty="0" smtClean="0"/>
              <a:t>4°</a:t>
            </a:r>
            <a:endParaRPr lang="it-IT"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20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srcRect/>
          <a:stretch>
            <a:fillRect/>
          </a:stretch>
        </a:blipFill>
        <a:effectLst/>
      </p:bgPr>
    </p:bg>
    <p:spTree>
      <p:nvGrpSpPr>
        <p:cNvPr id="1" name=""/>
        <p:cNvGrpSpPr/>
        <p:nvPr/>
      </p:nvGrpSpPr>
      <p:grpSpPr>
        <a:xfrm>
          <a:off x="0" y="0"/>
          <a:ext cx="0" cy="0"/>
          <a:chOff x="0" y="0"/>
          <a:chExt cx="0" cy="0"/>
        </a:xfrm>
      </p:grpSpPr>
      <p:sp>
        <p:nvSpPr>
          <p:cNvPr id="9" name="Freccia ad arco 8"/>
          <p:cNvSpPr/>
          <p:nvPr/>
        </p:nvSpPr>
        <p:spPr>
          <a:xfrm rot="12589769">
            <a:off x="423125" y="2281621"/>
            <a:ext cx="3063854" cy="3822261"/>
          </a:xfrm>
          <a:prstGeom prst="circularArrow">
            <a:avLst>
              <a:gd name="adj1" fmla="val 4878"/>
              <a:gd name="adj2" fmla="val 312630"/>
              <a:gd name="adj3" fmla="val 3133259"/>
              <a:gd name="adj4" fmla="val 15714654"/>
              <a:gd name="adj5" fmla="val 5691"/>
            </a:avLst>
          </a:prstGeom>
          <a:solidFill>
            <a:schemeClr val="accent3">
              <a:lumMod val="60000"/>
              <a:lumOff val="40000"/>
            </a:schemeClr>
          </a:solidFill>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sp>
      <p:sp>
        <p:nvSpPr>
          <p:cNvPr id="8" name="Freccia ad arco 7"/>
          <p:cNvSpPr/>
          <p:nvPr/>
        </p:nvSpPr>
        <p:spPr>
          <a:xfrm rot="864628">
            <a:off x="6151547" y="1229836"/>
            <a:ext cx="3063854" cy="3822261"/>
          </a:xfrm>
          <a:prstGeom prst="circularArrow">
            <a:avLst>
              <a:gd name="adj1" fmla="val 4878"/>
              <a:gd name="adj2" fmla="val 312630"/>
              <a:gd name="adj3" fmla="val 3133259"/>
              <a:gd name="adj4" fmla="val 15714654"/>
              <a:gd name="adj5" fmla="val 5691"/>
            </a:avLst>
          </a:prstGeom>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sp>
      <p:sp>
        <p:nvSpPr>
          <p:cNvPr id="4" name="CasellaDiTesto 3"/>
          <p:cNvSpPr txBox="1"/>
          <p:nvPr/>
        </p:nvSpPr>
        <p:spPr>
          <a:xfrm>
            <a:off x="8593504" y="6316823"/>
            <a:ext cx="412357" cy="369332"/>
          </a:xfrm>
          <a:prstGeom prst="rect">
            <a:avLst/>
          </a:prstGeom>
          <a:noFill/>
        </p:spPr>
        <p:txBody>
          <a:bodyPr wrap="square" rtlCol="0">
            <a:spAutoFit/>
          </a:bodyPr>
          <a:lstStyle/>
          <a:p>
            <a:pPr defTabSz="457200"/>
            <a:r>
              <a:rPr lang="it-IT" dirty="0" smtClean="0">
                <a:solidFill>
                  <a:prstClr val="black"/>
                </a:solidFill>
              </a:rPr>
              <a:t>5</a:t>
            </a:r>
            <a:endParaRPr lang="it-IT" dirty="0">
              <a:solidFill>
                <a:prstClr val="black"/>
              </a:solidFill>
            </a:endParaRPr>
          </a:p>
        </p:txBody>
      </p:sp>
      <p:sp>
        <p:nvSpPr>
          <p:cNvPr id="5" name="Rettangolo 4"/>
          <p:cNvSpPr/>
          <p:nvPr/>
        </p:nvSpPr>
        <p:spPr>
          <a:xfrm>
            <a:off x="1259632" y="620688"/>
            <a:ext cx="5625258" cy="400110"/>
          </a:xfrm>
          <a:prstGeom prst="rect">
            <a:avLst/>
          </a:prstGeom>
        </p:spPr>
        <p:txBody>
          <a:bodyPr wrap="none">
            <a:spAutoFit/>
          </a:bodyPr>
          <a:lstStyle/>
          <a:p>
            <a:r>
              <a:rPr lang="en-US" altLang="en-US" sz="2000" b="1" dirty="0" smtClean="0">
                <a:solidFill>
                  <a:prstClr val="white"/>
                </a:solidFill>
                <a:latin typeface="Aero Matics Regular"/>
                <a:cs typeface="Aero Matics Regular"/>
              </a:rPr>
              <a:t>Dialogue between citizens and public bodies</a:t>
            </a:r>
            <a:endParaRPr lang="it-IT" altLang="it-IT" sz="2000" b="1" dirty="0" smtClean="0">
              <a:solidFill>
                <a:prstClr val="white"/>
              </a:solidFill>
              <a:latin typeface="Aero Matics Regular"/>
              <a:cs typeface="Aero Matics Regular"/>
            </a:endParaRPr>
          </a:p>
        </p:txBody>
      </p:sp>
      <p:sp>
        <p:nvSpPr>
          <p:cNvPr id="6" name="Rettangolo 5"/>
          <p:cNvSpPr/>
          <p:nvPr/>
        </p:nvSpPr>
        <p:spPr>
          <a:xfrm>
            <a:off x="1691680" y="1052736"/>
            <a:ext cx="7056784" cy="2123658"/>
          </a:xfrm>
          <a:prstGeom prst="rect">
            <a:avLst/>
          </a:prstGeom>
        </p:spPr>
        <p:txBody>
          <a:bodyPr wrap="square">
            <a:spAutoFit/>
          </a:bodyPr>
          <a:lstStyle/>
          <a:p>
            <a:pPr algn="just"/>
            <a:r>
              <a:rPr lang="en-US" altLang="en-US" sz="2400" b="1" i="1" u="sng" dirty="0" smtClean="0">
                <a:solidFill>
                  <a:schemeClr val="accent1">
                    <a:lumMod val="50000"/>
                  </a:schemeClr>
                </a:solidFill>
                <a:cs typeface="Times New Roman" pitchFamily="18" charset="0"/>
              </a:rPr>
              <a:t>top-down measures</a:t>
            </a:r>
            <a:r>
              <a:rPr lang="en-US" altLang="en-US" sz="2400" u="sng" dirty="0" smtClean="0">
                <a:solidFill>
                  <a:schemeClr val="accent1">
                    <a:lumMod val="50000"/>
                  </a:schemeClr>
                </a:solidFill>
                <a:cs typeface="Times New Roman" pitchFamily="18" charset="0"/>
              </a:rPr>
              <a:t> </a:t>
            </a:r>
            <a:r>
              <a:rPr lang="en-US" altLang="en-US" dirty="0" smtClean="0">
                <a:solidFill>
                  <a:schemeClr val="accent1">
                    <a:lumMod val="50000"/>
                  </a:schemeClr>
                </a:solidFill>
                <a:cs typeface="Times New Roman" pitchFamily="18" charset="0"/>
              </a:rPr>
              <a:t>adopted by the municipality and able to turn up the area in a permanent Noise LEZ, concerning:</a:t>
            </a:r>
          </a:p>
          <a:p>
            <a:pPr algn="just">
              <a:buFontTx/>
              <a:buChar char="-"/>
            </a:pPr>
            <a:r>
              <a:rPr lang="en-US" altLang="en-US" dirty="0" smtClean="0">
                <a:solidFill>
                  <a:schemeClr val="accent1">
                    <a:lumMod val="50000"/>
                  </a:schemeClr>
                </a:solidFill>
                <a:cs typeface="Times New Roman" pitchFamily="18" charset="0"/>
              </a:rPr>
              <a:t> </a:t>
            </a:r>
            <a:r>
              <a:rPr lang="en-US" altLang="en-US" b="1" dirty="0" smtClean="0">
                <a:solidFill>
                  <a:schemeClr val="accent1">
                    <a:lumMod val="50000"/>
                  </a:schemeClr>
                </a:solidFill>
                <a:cs typeface="Times New Roman" pitchFamily="18" charset="0"/>
              </a:rPr>
              <a:t>traffic management </a:t>
            </a:r>
            <a:r>
              <a:rPr lang="en-US" altLang="en-US" dirty="0" smtClean="0">
                <a:solidFill>
                  <a:schemeClr val="accent1">
                    <a:lumMod val="50000"/>
                  </a:schemeClr>
                </a:solidFill>
                <a:cs typeface="Times New Roman" pitchFamily="18" charset="0"/>
              </a:rPr>
              <a:t>(limitation of the vehicles speed and prohibition access to trucks);</a:t>
            </a:r>
          </a:p>
          <a:p>
            <a:pPr algn="just">
              <a:buFontTx/>
              <a:buChar char="-"/>
            </a:pPr>
            <a:r>
              <a:rPr lang="en-US" altLang="en-US" dirty="0" smtClean="0">
                <a:solidFill>
                  <a:schemeClr val="accent1">
                    <a:lumMod val="50000"/>
                  </a:schemeClr>
                </a:solidFill>
                <a:cs typeface="Times New Roman" pitchFamily="18" charset="0"/>
              </a:rPr>
              <a:t>  </a:t>
            </a:r>
            <a:r>
              <a:rPr lang="en-US" altLang="en-US" b="1" dirty="0" smtClean="0">
                <a:solidFill>
                  <a:schemeClr val="accent1">
                    <a:lumMod val="50000"/>
                  </a:schemeClr>
                </a:solidFill>
                <a:cs typeface="Times New Roman" pitchFamily="18" charset="0"/>
              </a:rPr>
              <a:t>road paving substitution; </a:t>
            </a:r>
          </a:p>
          <a:p>
            <a:pPr algn="just">
              <a:buFontTx/>
              <a:buChar char="-"/>
            </a:pPr>
            <a:r>
              <a:rPr lang="en-US" altLang="en-US" dirty="0" smtClean="0">
                <a:solidFill>
                  <a:schemeClr val="accent1">
                    <a:lumMod val="50000"/>
                  </a:schemeClr>
                </a:solidFill>
                <a:cs typeface="Times New Roman" pitchFamily="18" charset="0"/>
              </a:rPr>
              <a:t> </a:t>
            </a:r>
            <a:r>
              <a:rPr lang="en-US" altLang="en-US" b="1" dirty="0" smtClean="0">
                <a:solidFill>
                  <a:schemeClr val="accent1">
                    <a:lumMod val="50000"/>
                  </a:schemeClr>
                </a:solidFill>
                <a:cs typeface="Times New Roman" pitchFamily="18" charset="0"/>
              </a:rPr>
              <a:t>introduction of two pedestrian crossings</a:t>
            </a:r>
          </a:p>
          <a:p>
            <a:pPr algn="just"/>
            <a:endParaRPr lang="en-US" altLang="en-US" dirty="0" smtClean="0">
              <a:solidFill>
                <a:schemeClr val="accent1">
                  <a:lumMod val="50000"/>
                </a:schemeClr>
              </a:solidFill>
              <a:cs typeface="Times New Roman" pitchFamily="18" charset="0"/>
            </a:endParaRPr>
          </a:p>
        </p:txBody>
      </p:sp>
      <p:sp>
        <p:nvSpPr>
          <p:cNvPr id="7" name="Rettangolo 6"/>
          <p:cNvSpPr/>
          <p:nvPr/>
        </p:nvSpPr>
        <p:spPr>
          <a:xfrm>
            <a:off x="827584" y="2924944"/>
            <a:ext cx="7848872" cy="3508653"/>
          </a:xfrm>
          <a:prstGeom prst="rect">
            <a:avLst/>
          </a:prstGeom>
        </p:spPr>
        <p:txBody>
          <a:bodyPr wrap="square">
            <a:spAutoFit/>
          </a:bodyPr>
          <a:lstStyle/>
          <a:p>
            <a:pPr algn="just"/>
            <a:r>
              <a:rPr lang="en-US" altLang="en-US" sz="2400" b="1" i="1" u="sng" dirty="0" smtClean="0">
                <a:solidFill>
                  <a:schemeClr val="accent1">
                    <a:lumMod val="50000"/>
                  </a:schemeClr>
                </a:solidFill>
                <a:cs typeface="Times New Roman" pitchFamily="18" charset="0"/>
              </a:rPr>
              <a:t>bottom-up measures: </a:t>
            </a:r>
            <a:r>
              <a:rPr lang="en-US" altLang="en-US" dirty="0" smtClean="0">
                <a:solidFill>
                  <a:schemeClr val="accent1">
                    <a:lumMod val="50000"/>
                  </a:schemeClr>
                </a:solidFill>
                <a:cs typeface="Times New Roman" pitchFamily="18" charset="0"/>
              </a:rPr>
              <a:t>people will be involved in an active management system of a more sustainable lifestyle choices, related to the reduction of noise and the improvement of air quality and wellbeing conditions, in their living and working environment. In order to encourage the local community involvement and to strengthen the dialogue between citizens and public bodies, many activities will be carried out, as:</a:t>
            </a:r>
          </a:p>
          <a:p>
            <a:pPr algn="just">
              <a:buFontTx/>
              <a:buChar char="-"/>
            </a:pPr>
            <a:r>
              <a:rPr lang="en-US" altLang="en-US" dirty="0" smtClean="0">
                <a:solidFill>
                  <a:schemeClr val="accent1">
                    <a:lumMod val="50000"/>
                  </a:schemeClr>
                </a:solidFill>
                <a:cs typeface="Times New Roman" pitchFamily="18" charset="0"/>
              </a:rPr>
              <a:t> </a:t>
            </a:r>
            <a:r>
              <a:rPr lang="en-US" altLang="en-US" b="1" dirty="0" smtClean="0">
                <a:solidFill>
                  <a:schemeClr val="accent1">
                    <a:lumMod val="50000"/>
                  </a:schemeClr>
                </a:solidFill>
                <a:cs typeface="Times New Roman" pitchFamily="18" charset="0"/>
              </a:rPr>
              <a:t>meetings</a:t>
            </a:r>
            <a:r>
              <a:rPr lang="en-US" altLang="en-US" dirty="0" smtClean="0">
                <a:solidFill>
                  <a:schemeClr val="accent1">
                    <a:lumMod val="50000"/>
                  </a:schemeClr>
                </a:solidFill>
                <a:cs typeface="Times New Roman" pitchFamily="18" charset="0"/>
              </a:rPr>
              <a:t> in primary and high schools, in order to raise awareness about noise effects;</a:t>
            </a:r>
          </a:p>
          <a:p>
            <a:pPr algn="just">
              <a:buFontTx/>
              <a:buChar char="-"/>
            </a:pPr>
            <a:r>
              <a:rPr lang="en-US" altLang="en-US" dirty="0" smtClean="0">
                <a:solidFill>
                  <a:schemeClr val="accent1">
                    <a:lumMod val="50000"/>
                  </a:schemeClr>
                </a:solidFill>
                <a:cs typeface="Times New Roman" pitchFamily="18" charset="0"/>
              </a:rPr>
              <a:t> </a:t>
            </a:r>
            <a:r>
              <a:rPr lang="en-US" altLang="en-US" b="1" dirty="0" smtClean="0">
                <a:solidFill>
                  <a:schemeClr val="accent1">
                    <a:lumMod val="50000"/>
                  </a:schemeClr>
                </a:solidFill>
                <a:cs typeface="Times New Roman" pitchFamily="18" charset="0"/>
              </a:rPr>
              <a:t>ideas contests </a:t>
            </a:r>
            <a:r>
              <a:rPr lang="en-US" altLang="en-US" dirty="0" smtClean="0">
                <a:solidFill>
                  <a:schemeClr val="accent1">
                    <a:lumMod val="50000"/>
                  </a:schemeClr>
                </a:solidFill>
                <a:cs typeface="Times New Roman" pitchFamily="18" charset="0"/>
              </a:rPr>
              <a:t>for Noise LEZ picture and logo;</a:t>
            </a:r>
          </a:p>
          <a:p>
            <a:pPr algn="just">
              <a:buFontTx/>
              <a:buChar char="-"/>
            </a:pPr>
            <a:r>
              <a:rPr lang="en-US" altLang="en-US" dirty="0" smtClean="0">
                <a:solidFill>
                  <a:schemeClr val="accent1">
                    <a:lumMod val="50000"/>
                  </a:schemeClr>
                </a:solidFill>
                <a:cs typeface="Times New Roman" pitchFamily="18" charset="0"/>
              </a:rPr>
              <a:t> </a:t>
            </a:r>
            <a:r>
              <a:rPr lang="en-US" altLang="en-US" b="1" dirty="0" smtClean="0">
                <a:solidFill>
                  <a:schemeClr val="accent1">
                    <a:lumMod val="50000"/>
                  </a:schemeClr>
                </a:solidFill>
                <a:cs typeface="Times New Roman" pitchFamily="18" charset="0"/>
              </a:rPr>
              <a:t>questionnaires</a:t>
            </a:r>
            <a:r>
              <a:rPr lang="en-US" altLang="en-US" dirty="0" smtClean="0">
                <a:solidFill>
                  <a:schemeClr val="accent1">
                    <a:lumMod val="50000"/>
                  </a:schemeClr>
                </a:solidFill>
                <a:cs typeface="Times New Roman" pitchFamily="18" charset="0"/>
              </a:rPr>
              <a:t> on quality of  life and noise and air quality perceptions;</a:t>
            </a:r>
          </a:p>
          <a:p>
            <a:pPr algn="just">
              <a:buFontTx/>
              <a:buChar char="-"/>
            </a:pPr>
            <a:r>
              <a:rPr lang="en-US" altLang="en-US" dirty="0" smtClean="0">
                <a:solidFill>
                  <a:schemeClr val="accent1">
                    <a:lumMod val="50000"/>
                  </a:schemeClr>
                </a:solidFill>
                <a:cs typeface="Times New Roman" pitchFamily="18" charset="0"/>
              </a:rPr>
              <a:t> use of the </a:t>
            </a:r>
            <a:r>
              <a:rPr lang="en-US" altLang="en-US" b="1" dirty="0" smtClean="0">
                <a:solidFill>
                  <a:schemeClr val="accent1">
                    <a:lumMod val="50000"/>
                  </a:schemeClr>
                </a:solidFill>
                <a:cs typeface="Times New Roman" pitchFamily="18" charset="0"/>
              </a:rPr>
              <a:t>mobile App</a:t>
            </a:r>
            <a:r>
              <a:rPr lang="en-US" altLang="en-US" dirty="0" smtClean="0">
                <a:solidFill>
                  <a:schemeClr val="accent1">
                    <a:lumMod val="50000"/>
                  </a:schemeClr>
                </a:solidFill>
                <a:cs typeface="Times New Roman" pitchFamily="18" charset="0"/>
              </a:rPr>
              <a:t>, developed throughout the course of the project, devoted to manage voluntary and sustainable actions carried out by citizens.</a:t>
            </a:r>
            <a:endParaRPr lang="it-IT" altLang="en-US" dirty="0" smtClean="0">
              <a:solidFill>
                <a:schemeClr val="accent1">
                  <a:lumMod val="50000"/>
                </a:schemeClr>
              </a:solidFill>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srcRect/>
          <a:stretch>
            <a:fillRect/>
          </a:stretch>
        </a:blipFill>
        <a:effectLst/>
      </p:bgPr>
    </p:bg>
    <p:spTree>
      <p:nvGrpSpPr>
        <p:cNvPr id="1" name=""/>
        <p:cNvGrpSpPr/>
        <p:nvPr/>
      </p:nvGrpSpPr>
      <p:grpSpPr>
        <a:xfrm>
          <a:off x="0" y="0"/>
          <a:ext cx="0" cy="0"/>
          <a:chOff x="0" y="0"/>
          <a:chExt cx="0" cy="0"/>
        </a:xfrm>
      </p:grpSpPr>
      <p:sp>
        <p:nvSpPr>
          <p:cNvPr id="4" name="CasellaDiTesto 3"/>
          <p:cNvSpPr txBox="1"/>
          <p:nvPr/>
        </p:nvSpPr>
        <p:spPr>
          <a:xfrm>
            <a:off x="8593504" y="6316823"/>
            <a:ext cx="412357" cy="369332"/>
          </a:xfrm>
          <a:prstGeom prst="rect">
            <a:avLst/>
          </a:prstGeom>
          <a:noFill/>
        </p:spPr>
        <p:txBody>
          <a:bodyPr wrap="square" rtlCol="0">
            <a:spAutoFit/>
          </a:bodyPr>
          <a:lstStyle/>
          <a:p>
            <a:pPr defTabSz="457200"/>
            <a:r>
              <a:rPr lang="it-IT" dirty="0" smtClean="0">
                <a:solidFill>
                  <a:prstClr val="black"/>
                </a:solidFill>
              </a:rPr>
              <a:t>6</a:t>
            </a:r>
            <a:endParaRPr lang="it-IT" dirty="0">
              <a:solidFill>
                <a:prstClr val="black"/>
              </a:solidFill>
            </a:endParaRPr>
          </a:p>
        </p:txBody>
      </p:sp>
      <p:sp>
        <p:nvSpPr>
          <p:cNvPr id="5" name="CasellaDiTesto 4"/>
          <p:cNvSpPr txBox="1"/>
          <p:nvPr/>
        </p:nvSpPr>
        <p:spPr>
          <a:xfrm>
            <a:off x="1187624" y="692696"/>
            <a:ext cx="8717211" cy="369332"/>
          </a:xfrm>
          <a:prstGeom prst="rect">
            <a:avLst/>
          </a:prstGeom>
          <a:noFill/>
        </p:spPr>
        <p:txBody>
          <a:bodyPr wrap="square" rtlCol="0">
            <a:spAutoFit/>
          </a:bodyPr>
          <a:lstStyle/>
          <a:p>
            <a:pPr defTabSz="457200"/>
            <a:r>
              <a:rPr lang="en-US" b="1" dirty="0" smtClean="0">
                <a:solidFill>
                  <a:prstClr val="white"/>
                </a:solidFill>
                <a:latin typeface="Aero Matics Regular"/>
                <a:cs typeface="Aero Matics Regular"/>
              </a:rPr>
              <a:t>Contribution of  the project to policy implications at different levels</a:t>
            </a:r>
          </a:p>
        </p:txBody>
      </p:sp>
      <p:sp>
        <p:nvSpPr>
          <p:cNvPr id="6" name="Rectangle 1"/>
          <p:cNvSpPr>
            <a:spLocks noChangeArrowheads="1"/>
          </p:cNvSpPr>
          <p:nvPr/>
        </p:nvSpPr>
        <p:spPr bwMode="auto">
          <a:xfrm>
            <a:off x="971600" y="1536468"/>
            <a:ext cx="7524328" cy="193899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tab pos="450850" algn="l"/>
              </a:tabLst>
            </a:pPr>
            <a:r>
              <a:rPr lang="en-US" altLang="en-US" sz="2000" b="1" i="1" u="sng" dirty="0" smtClean="0">
                <a:solidFill>
                  <a:schemeClr val="accent1">
                    <a:lumMod val="50000"/>
                  </a:schemeClr>
                </a:solidFill>
                <a:latin typeface="+mj-lt"/>
                <a:cs typeface="Times New Roman" pitchFamily="18" charset="0"/>
              </a:rPr>
              <a:t>European Level</a:t>
            </a:r>
          </a:p>
          <a:p>
            <a:pPr marL="0" marR="0" lvl="0" indent="0" algn="just" defTabSz="914400" rtl="0" eaLnBrk="1" fontAlgn="base" latinLnBrk="0" hangingPunct="1">
              <a:lnSpc>
                <a:spcPct val="100000"/>
              </a:lnSpc>
              <a:spcBef>
                <a:spcPct val="0"/>
              </a:spcBef>
              <a:spcAft>
                <a:spcPct val="0"/>
              </a:spcAft>
              <a:buClrTx/>
              <a:buSzTx/>
              <a:buFontTx/>
              <a:buNone/>
              <a:tabLst>
                <a:tab pos="450850" algn="l"/>
              </a:tabLst>
            </a:pPr>
            <a:endParaRPr lang="en-US" altLang="en-US" sz="2000" dirty="0" smtClean="0">
              <a:solidFill>
                <a:schemeClr val="accent1">
                  <a:lumMod val="50000"/>
                </a:schemeClr>
              </a:solidFill>
              <a:latin typeface="+mj-lt"/>
              <a:cs typeface="Times New Roman" pitchFamily="18" charset="0"/>
            </a:endParaRPr>
          </a:p>
          <a:p>
            <a:pPr marL="0" marR="0" lvl="0" indent="0" algn="just" defTabSz="914400" rtl="0" eaLnBrk="1" fontAlgn="base" latinLnBrk="0" hangingPunct="1">
              <a:lnSpc>
                <a:spcPct val="100000"/>
              </a:lnSpc>
              <a:spcBef>
                <a:spcPct val="0"/>
              </a:spcBef>
              <a:spcAft>
                <a:spcPct val="0"/>
              </a:spcAft>
              <a:buClrTx/>
              <a:buSzTx/>
              <a:buFontTx/>
              <a:buNone/>
              <a:tabLst>
                <a:tab pos="450850" algn="l"/>
              </a:tabLst>
            </a:pPr>
            <a:r>
              <a:rPr lang="en-US" altLang="en-US" sz="2000" dirty="0" smtClean="0">
                <a:solidFill>
                  <a:schemeClr val="accent1">
                    <a:lumMod val="50000"/>
                  </a:schemeClr>
                </a:solidFill>
                <a:latin typeface="+mj-lt"/>
                <a:cs typeface="Times New Roman" pitchFamily="18" charset="0"/>
              </a:rPr>
              <a:t>In order to contribute to the implementation of the European directives, avoiding duplications and overlaps, potential synergies existing between the issues related to noise pollution and air quality will be investigated during the project. </a:t>
            </a:r>
          </a:p>
        </p:txBody>
      </p:sp>
      <p:sp>
        <p:nvSpPr>
          <p:cNvPr id="7" name="Rettangolo 6"/>
          <p:cNvSpPr/>
          <p:nvPr/>
        </p:nvSpPr>
        <p:spPr>
          <a:xfrm>
            <a:off x="1547664" y="4005064"/>
            <a:ext cx="7200800" cy="1631216"/>
          </a:xfrm>
          <a:prstGeom prst="rect">
            <a:avLst/>
          </a:prstGeom>
        </p:spPr>
        <p:txBody>
          <a:bodyPr wrap="square">
            <a:spAutoFit/>
          </a:bodyPr>
          <a:lstStyle/>
          <a:p>
            <a:pPr algn="just"/>
            <a:r>
              <a:rPr lang="en-US" altLang="en-US" sz="2000" dirty="0" smtClean="0">
                <a:solidFill>
                  <a:schemeClr val="accent1">
                    <a:lumMod val="50000"/>
                  </a:schemeClr>
                </a:solidFill>
                <a:latin typeface="+mj-lt"/>
                <a:cs typeface="Times New Roman" pitchFamily="18" charset="0"/>
              </a:rPr>
              <a:t>The methodology will contribute to the implementation of the EU Directive 2002/49/EC, related to the assessment and management of environmental noise (Environmental Noise Directive - END), which introduces noise action plans, designed to manage noise issues and effect, including noise reduction if  necessary</a:t>
            </a:r>
            <a:r>
              <a:rPr lang="en-US" sz="2000" dirty="0" smtClean="0">
                <a:latin typeface="+mj-lt"/>
              </a:rPr>
              <a:t>.</a:t>
            </a:r>
            <a:endParaRPr lang="it-IT" sz="2000" dirty="0">
              <a:latin typeface="+mj-lt"/>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srcRect/>
          <a:stretch>
            <a:fillRect/>
          </a:stretch>
        </a:blipFill>
        <a:effectLst/>
      </p:bgPr>
    </p:bg>
    <p:spTree>
      <p:nvGrpSpPr>
        <p:cNvPr id="1" name=""/>
        <p:cNvGrpSpPr/>
        <p:nvPr/>
      </p:nvGrpSpPr>
      <p:grpSpPr>
        <a:xfrm>
          <a:off x="0" y="0"/>
          <a:ext cx="0" cy="0"/>
          <a:chOff x="0" y="0"/>
          <a:chExt cx="0" cy="0"/>
        </a:xfrm>
      </p:grpSpPr>
      <p:sp>
        <p:nvSpPr>
          <p:cNvPr id="4" name="CasellaDiTesto 3"/>
          <p:cNvSpPr txBox="1"/>
          <p:nvPr/>
        </p:nvSpPr>
        <p:spPr>
          <a:xfrm>
            <a:off x="8593504" y="6316823"/>
            <a:ext cx="412357" cy="369332"/>
          </a:xfrm>
          <a:prstGeom prst="rect">
            <a:avLst/>
          </a:prstGeom>
          <a:noFill/>
        </p:spPr>
        <p:txBody>
          <a:bodyPr wrap="square" rtlCol="0">
            <a:spAutoFit/>
          </a:bodyPr>
          <a:lstStyle/>
          <a:p>
            <a:pPr defTabSz="457200"/>
            <a:r>
              <a:rPr lang="it-IT" dirty="0" smtClean="0">
                <a:solidFill>
                  <a:prstClr val="black"/>
                </a:solidFill>
              </a:rPr>
              <a:t>7°</a:t>
            </a:r>
            <a:endParaRPr lang="it-IT" dirty="0">
              <a:solidFill>
                <a:prstClr val="black"/>
              </a:solidFill>
            </a:endParaRPr>
          </a:p>
        </p:txBody>
      </p:sp>
      <p:sp>
        <p:nvSpPr>
          <p:cNvPr id="5" name="CasellaDiTesto 4"/>
          <p:cNvSpPr txBox="1"/>
          <p:nvPr/>
        </p:nvSpPr>
        <p:spPr>
          <a:xfrm>
            <a:off x="1187624" y="692696"/>
            <a:ext cx="8717211" cy="369332"/>
          </a:xfrm>
          <a:prstGeom prst="rect">
            <a:avLst/>
          </a:prstGeom>
          <a:noFill/>
        </p:spPr>
        <p:txBody>
          <a:bodyPr wrap="square" rtlCol="0">
            <a:spAutoFit/>
          </a:bodyPr>
          <a:lstStyle/>
          <a:p>
            <a:pPr defTabSz="457200"/>
            <a:r>
              <a:rPr lang="en-US" b="1" dirty="0" smtClean="0">
                <a:solidFill>
                  <a:prstClr val="white"/>
                </a:solidFill>
                <a:latin typeface="Aero Matics Regular"/>
                <a:cs typeface="Aero Matics Regular"/>
              </a:rPr>
              <a:t>Contribution of  the project to policy implications at different levels</a:t>
            </a:r>
          </a:p>
        </p:txBody>
      </p:sp>
      <p:sp>
        <p:nvSpPr>
          <p:cNvPr id="8" name="Rectangle 1"/>
          <p:cNvSpPr>
            <a:spLocks noChangeArrowheads="1"/>
          </p:cNvSpPr>
          <p:nvPr/>
        </p:nvSpPr>
        <p:spPr bwMode="auto">
          <a:xfrm>
            <a:off x="683568" y="1124744"/>
            <a:ext cx="8172400" cy="233910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just" fontAlgn="base">
              <a:spcBef>
                <a:spcPct val="0"/>
              </a:spcBef>
              <a:spcAft>
                <a:spcPct val="0"/>
              </a:spcAft>
              <a:tabLst>
                <a:tab pos="450850" algn="l"/>
              </a:tabLst>
            </a:pPr>
            <a:r>
              <a:rPr lang="en-US" altLang="en-US" sz="2000" b="1" i="1" u="sng" dirty="0" smtClean="0">
                <a:solidFill>
                  <a:schemeClr val="accent1">
                    <a:lumMod val="50000"/>
                  </a:schemeClr>
                </a:solidFill>
                <a:latin typeface="+mj-lt"/>
                <a:cs typeface="Times New Roman" pitchFamily="18" charset="0"/>
              </a:rPr>
              <a:t>European Level</a:t>
            </a:r>
          </a:p>
          <a:p>
            <a:pPr marL="0" marR="0" lvl="0" indent="0" algn="just" defTabSz="914400" rtl="0" eaLnBrk="1" fontAlgn="base" latinLnBrk="0" hangingPunct="1">
              <a:lnSpc>
                <a:spcPct val="100000"/>
              </a:lnSpc>
              <a:spcBef>
                <a:spcPct val="0"/>
              </a:spcBef>
              <a:spcAft>
                <a:spcPct val="0"/>
              </a:spcAft>
              <a:buClrTx/>
              <a:buSzTx/>
              <a:buFontTx/>
              <a:buNone/>
              <a:tabLst>
                <a:tab pos="450850" algn="l"/>
              </a:tabLst>
            </a:pPr>
            <a:endParaRPr lang="en-US" altLang="en-US" b="1" dirty="0" smtClean="0">
              <a:solidFill>
                <a:schemeClr val="accent1">
                  <a:lumMod val="50000"/>
                </a:schemeClr>
              </a:solidFill>
              <a:latin typeface="+mj-lt"/>
              <a:cs typeface="Times New Roman" pitchFamily="18" charset="0"/>
            </a:endParaRPr>
          </a:p>
          <a:p>
            <a:pPr algn="just" fontAlgn="base">
              <a:spcBef>
                <a:spcPct val="0"/>
              </a:spcBef>
              <a:spcAft>
                <a:spcPct val="0"/>
              </a:spcAft>
              <a:tabLst>
                <a:tab pos="450850" algn="l"/>
              </a:tabLst>
            </a:pPr>
            <a:r>
              <a:rPr lang="en-US" altLang="en-US" dirty="0" smtClean="0">
                <a:solidFill>
                  <a:schemeClr val="accent1">
                    <a:lumMod val="50000"/>
                  </a:schemeClr>
                </a:solidFill>
                <a:latin typeface="+mj-lt"/>
                <a:cs typeface="Times New Roman" pitchFamily="18" charset="0"/>
              </a:rPr>
              <a:t>LEZs have been implemented in more than </a:t>
            </a:r>
            <a:r>
              <a:rPr lang="en-US" altLang="en-US" dirty="0" smtClean="0">
                <a:solidFill>
                  <a:schemeClr val="accent1">
                    <a:lumMod val="50000"/>
                  </a:schemeClr>
                </a:solidFill>
                <a:latin typeface="+mj-lt"/>
                <a:cs typeface="Times New Roman" pitchFamily="18" charset="0"/>
              </a:rPr>
              <a:t>200 </a:t>
            </a:r>
            <a:r>
              <a:rPr lang="en-US" altLang="en-US" dirty="0" smtClean="0">
                <a:solidFill>
                  <a:schemeClr val="accent1">
                    <a:lumMod val="50000"/>
                  </a:schemeClr>
                </a:solidFill>
                <a:latin typeface="+mj-lt"/>
                <a:cs typeface="Times New Roman" pitchFamily="18" charset="0"/>
              </a:rPr>
              <a:t>cities in Europe and they are the most common measures adopted in EU, considering traffic planning. </a:t>
            </a:r>
          </a:p>
          <a:p>
            <a:pPr algn="just" fontAlgn="base">
              <a:spcBef>
                <a:spcPct val="0"/>
              </a:spcBef>
              <a:spcAft>
                <a:spcPct val="0"/>
              </a:spcAft>
              <a:tabLst>
                <a:tab pos="450850" algn="l"/>
              </a:tabLst>
            </a:pPr>
            <a:r>
              <a:rPr lang="en-US" altLang="en-US" dirty="0" smtClean="0">
                <a:solidFill>
                  <a:schemeClr val="accent1">
                    <a:lumMod val="50000"/>
                  </a:schemeClr>
                </a:solidFill>
                <a:latin typeface="+mj-lt"/>
                <a:cs typeface="Times New Roman" pitchFamily="18" charset="0"/>
              </a:rPr>
              <a:t>EU Directive 2008/50/EC on ambient air quality and cleaner air for Europe  considers the establishment of  LEZ a measure to be adopted in air quality action plans.</a:t>
            </a:r>
          </a:p>
          <a:p>
            <a:pPr algn="just" fontAlgn="base">
              <a:spcBef>
                <a:spcPct val="0"/>
              </a:spcBef>
              <a:spcAft>
                <a:spcPct val="0"/>
              </a:spcAft>
              <a:tabLst>
                <a:tab pos="450850" algn="l"/>
              </a:tabLst>
            </a:pPr>
            <a:endParaRPr lang="en-US" altLang="en-US" dirty="0" smtClean="0">
              <a:solidFill>
                <a:schemeClr val="accent1">
                  <a:lumMod val="50000"/>
                </a:schemeClr>
              </a:solidFill>
              <a:latin typeface="+mj-lt"/>
              <a:cs typeface="Times New Roman" pitchFamily="18" charset="0"/>
            </a:endParaRPr>
          </a:p>
          <a:p>
            <a:pPr algn="just" fontAlgn="base">
              <a:spcBef>
                <a:spcPct val="0"/>
              </a:spcBef>
              <a:spcAft>
                <a:spcPct val="0"/>
              </a:spcAft>
              <a:tabLst>
                <a:tab pos="450850" algn="l"/>
              </a:tabLst>
            </a:pPr>
            <a:endParaRPr lang="en-US" altLang="en-US" dirty="0" smtClean="0">
              <a:solidFill>
                <a:schemeClr val="accent1">
                  <a:lumMod val="50000"/>
                </a:schemeClr>
              </a:solidFill>
              <a:latin typeface="+mj-lt"/>
              <a:cs typeface="Times New Roman" pitchFamily="18" charset="0"/>
            </a:endParaRPr>
          </a:p>
        </p:txBody>
      </p:sp>
      <p:sp>
        <p:nvSpPr>
          <p:cNvPr id="9" name="Rettangolo 8"/>
          <p:cNvSpPr/>
          <p:nvPr/>
        </p:nvSpPr>
        <p:spPr>
          <a:xfrm>
            <a:off x="323528" y="3200362"/>
            <a:ext cx="5112568" cy="3477875"/>
          </a:xfrm>
          <a:prstGeom prst="rect">
            <a:avLst/>
          </a:prstGeom>
        </p:spPr>
        <p:txBody>
          <a:bodyPr wrap="square">
            <a:spAutoFit/>
          </a:bodyPr>
          <a:lstStyle/>
          <a:p>
            <a:pPr algn="just"/>
            <a:r>
              <a:rPr lang="en-US" altLang="en-US" sz="2000" dirty="0" smtClean="0">
                <a:solidFill>
                  <a:schemeClr val="accent1">
                    <a:lumMod val="50000"/>
                  </a:schemeClr>
                </a:solidFill>
                <a:latin typeface="+mj-lt"/>
                <a:cs typeface="Times New Roman" pitchFamily="18" charset="0"/>
              </a:rPr>
              <a:t>The EU 2002/49/EC Environmental Noise Directive (END) does not provide a definition of LEZ in relation to noise and it is not considered as an action to take into account in noise action plans drafting. </a:t>
            </a:r>
          </a:p>
          <a:p>
            <a:pPr algn="just"/>
            <a:endParaRPr lang="en-US" altLang="en-US" sz="2000" dirty="0" smtClean="0">
              <a:solidFill>
                <a:schemeClr val="accent1">
                  <a:lumMod val="50000"/>
                </a:schemeClr>
              </a:solidFill>
              <a:latin typeface="+mj-lt"/>
              <a:cs typeface="Times New Roman" pitchFamily="18" charset="0"/>
            </a:endParaRPr>
          </a:p>
          <a:p>
            <a:pPr algn="just"/>
            <a:r>
              <a:rPr lang="en-US" altLang="en-US" sz="2000" dirty="0" smtClean="0">
                <a:solidFill>
                  <a:schemeClr val="accent1">
                    <a:lumMod val="50000"/>
                  </a:schemeClr>
                </a:solidFill>
                <a:latin typeface="+mj-lt"/>
                <a:cs typeface="Times New Roman" pitchFamily="18" charset="0"/>
              </a:rPr>
              <a:t>There is the need of synergies and LIFE MONZA project, aiming at providing management criteria of LEZ, related to noise, will contribute to the implementation of noise action plans set out in Annex V of the END Directive</a:t>
            </a:r>
          </a:p>
        </p:txBody>
      </p:sp>
      <p:pic>
        <p:nvPicPr>
          <p:cNvPr id="10" name="Immagine 9"/>
          <p:cNvPicPr/>
          <p:nvPr/>
        </p:nvPicPr>
        <p:blipFill>
          <a:blip r:embed="rId4" cstate="print"/>
          <a:srcRect l="36938" t="31895" r="28868" b="6754"/>
          <a:stretch>
            <a:fillRect/>
          </a:stretch>
        </p:blipFill>
        <p:spPr bwMode="auto">
          <a:xfrm>
            <a:off x="5580112" y="3068960"/>
            <a:ext cx="3275856" cy="3186683"/>
          </a:xfrm>
          <a:prstGeom prst="rect">
            <a:avLst/>
          </a:prstGeom>
          <a:noFill/>
          <a:ln w="9525">
            <a:solidFill>
              <a:schemeClr val="accent1"/>
            </a:solidFill>
            <a:miter lim="800000"/>
            <a:headEnd/>
            <a:tailEnd/>
          </a:ln>
        </p:spPr>
      </p:pic>
      <p:sp>
        <p:nvSpPr>
          <p:cNvPr id="11" name="Rettangolo 10"/>
          <p:cNvSpPr/>
          <p:nvPr/>
        </p:nvSpPr>
        <p:spPr>
          <a:xfrm>
            <a:off x="5580112" y="6237312"/>
            <a:ext cx="2297424" cy="246221"/>
          </a:xfrm>
          <a:prstGeom prst="rect">
            <a:avLst/>
          </a:prstGeom>
        </p:spPr>
        <p:txBody>
          <a:bodyPr wrap="none">
            <a:spAutoFit/>
          </a:bodyPr>
          <a:lstStyle/>
          <a:p>
            <a:r>
              <a:rPr lang="it-IT" altLang="en-US" sz="1000" dirty="0" smtClean="0">
                <a:solidFill>
                  <a:schemeClr val="accent1">
                    <a:lumMod val="50000"/>
                  </a:schemeClr>
                </a:solidFill>
                <a:latin typeface="Times New Roman" pitchFamily="18" charset="0"/>
                <a:cs typeface="Times New Roman" pitchFamily="18" charset="0"/>
              </a:rPr>
              <a:t>Source: http://urbanaccessregulations.eu/</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srcRect/>
          <a:stretch>
            <a:fillRect/>
          </a:stretch>
        </a:blipFill>
        <a:effectLst/>
      </p:bgPr>
    </p:bg>
    <p:spTree>
      <p:nvGrpSpPr>
        <p:cNvPr id="1" name=""/>
        <p:cNvGrpSpPr/>
        <p:nvPr/>
      </p:nvGrpSpPr>
      <p:grpSpPr>
        <a:xfrm>
          <a:off x="0" y="0"/>
          <a:ext cx="0" cy="0"/>
          <a:chOff x="0" y="0"/>
          <a:chExt cx="0" cy="0"/>
        </a:xfrm>
      </p:grpSpPr>
      <p:sp>
        <p:nvSpPr>
          <p:cNvPr id="4" name="CasellaDiTesto 3"/>
          <p:cNvSpPr txBox="1"/>
          <p:nvPr/>
        </p:nvSpPr>
        <p:spPr>
          <a:xfrm>
            <a:off x="8593504" y="6316823"/>
            <a:ext cx="412357" cy="369332"/>
          </a:xfrm>
          <a:prstGeom prst="rect">
            <a:avLst/>
          </a:prstGeom>
          <a:noFill/>
        </p:spPr>
        <p:txBody>
          <a:bodyPr wrap="square" rtlCol="0">
            <a:spAutoFit/>
          </a:bodyPr>
          <a:lstStyle/>
          <a:p>
            <a:pPr defTabSz="457200"/>
            <a:r>
              <a:rPr lang="it-IT" dirty="0" smtClean="0">
                <a:solidFill>
                  <a:prstClr val="black"/>
                </a:solidFill>
              </a:rPr>
              <a:t>8</a:t>
            </a:r>
            <a:endParaRPr lang="it-IT" dirty="0">
              <a:solidFill>
                <a:prstClr val="black"/>
              </a:solidFill>
            </a:endParaRPr>
          </a:p>
        </p:txBody>
      </p:sp>
      <p:sp>
        <p:nvSpPr>
          <p:cNvPr id="5" name="CasellaDiTesto 4"/>
          <p:cNvSpPr txBox="1"/>
          <p:nvPr/>
        </p:nvSpPr>
        <p:spPr>
          <a:xfrm>
            <a:off x="1187624" y="692696"/>
            <a:ext cx="8717211" cy="369332"/>
          </a:xfrm>
          <a:prstGeom prst="rect">
            <a:avLst/>
          </a:prstGeom>
          <a:noFill/>
        </p:spPr>
        <p:txBody>
          <a:bodyPr wrap="square" rtlCol="0">
            <a:spAutoFit/>
          </a:bodyPr>
          <a:lstStyle/>
          <a:p>
            <a:pPr defTabSz="457200"/>
            <a:r>
              <a:rPr lang="en-US" b="1" dirty="0" smtClean="0">
                <a:solidFill>
                  <a:prstClr val="white"/>
                </a:solidFill>
                <a:latin typeface="Aero Matics Regular"/>
                <a:cs typeface="Aero Matics Regular"/>
              </a:rPr>
              <a:t>Contribution of  the project to policy implications at different levels</a:t>
            </a:r>
          </a:p>
        </p:txBody>
      </p:sp>
      <p:sp>
        <p:nvSpPr>
          <p:cNvPr id="11" name="Rettangolo 10"/>
          <p:cNvSpPr/>
          <p:nvPr/>
        </p:nvSpPr>
        <p:spPr>
          <a:xfrm>
            <a:off x="3923928" y="6453336"/>
            <a:ext cx="2297424" cy="246221"/>
          </a:xfrm>
          <a:prstGeom prst="rect">
            <a:avLst/>
          </a:prstGeom>
        </p:spPr>
        <p:txBody>
          <a:bodyPr wrap="none">
            <a:spAutoFit/>
          </a:bodyPr>
          <a:lstStyle/>
          <a:p>
            <a:r>
              <a:rPr lang="it-IT" altLang="en-US" sz="1000" dirty="0" smtClean="0">
                <a:solidFill>
                  <a:schemeClr val="accent1">
                    <a:lumMod val="50000"/>
                  </a:schemeClr>
                </a:solidFill>
                <a:latin typeface="Times New Roman" pitchFamily="18" charset="0"/>
                <a:cs typeface="Times New Roman" pitchFamily="18" charset="0"/>
              </a:rPr>
              <a:t>Source: http://urbanaccessregulations.eu/</a:t>
            </a:r>
          </a:p>
        </p:txBody>
      </p:sp>
      <p:sp>
        <p:nvSpPr>
          <p:cNvPr id="12" name="Rectangle 1"/>
          <p:cNvSpPr>
            <a:spLocks noChangeArrowheads="1"/>
          </p:cNvSpPr>
          <p:nvPr/>
        </p:nvSpPr>
        <p:spPr bwMode="auto">
          <a:xfrm>
            <a:off x="971600" y="1412776"/>
            <a:ext cx="7812360" cy="193899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R="0" lvl="0" indent="0" algn="just" fontAlgn="base">
              <a:lnSpc>
                <a:spcPct val="100000"/>
              </a:lnSpc>
              <a:spcBef>
                <a:spcPct val="0"/>
              </a:spcBef>
              <a:spcAft>
                <a:spcPct val="0"/>
              </a:spcAft>
              <a:buClrTx/>
              <a:buSzTx/>
              <a:buFontTx/>
              <a:buNone/>
              <a:tabLst>
                <a:tab pos="450850" algn="l"/>
              </a:tabLst>
            </a:pPr>
            <a:r>
              <a:rPr lang="en-US" altLang="en-US" sz="2000" b="1" i="1" u="sng" dirty="0" smtClean="0">
                <a:solidFill>
                  <a:schemeClr val="accent1">
                    <a:lumMod val="50000"/>
                  </a:schemeClr>
                </a:solidFill>
                <a:latin typeface="+mj-lt"/>
                <a:cs typeface="Times New Roman" pitchFamily="18" charset="0"/>
              </a:rPr>
              <a:t>National  Level</a:t>
            </a:r>
          </a:p>
          <a:p>
            <a:pPr marL="0" marR="0" lvl="0" indent="0" algn="just" defTabSz="914400" rtl="0" eaLnBrk="1" fontAlgn="base" latinLnBrk="0" hangingPunct="1">
              <a:lnSpc>
                <a:spcPct val="100000"/>
              </a:lnSpc>
              <a:spcBef>
                <a:spcPct val="0"/>
              </a:spcBef>
              <a:spcAft>
                <a:spcPct val="0"/>
              </a:spcAft>
              <a:buClrTx/>
              <a:buSzTx/>
              <a:buFontTx/>
              <a:buNone/>
              <a:tabLst>
                <a:tab pos="450850" algn="l"/>
              </a:tabLst>
            </a:pPr>
            <a:endParaRPr lang="en-US" altLang="en-US" sz="2000" dirty="0" smtClean="0">
              <a:solidFill>
                <a:schemeClr val="accent1">
                  <a:lumMod val="50000"/>
                </a:schemeClr>
              </a:solidFill>
              <a:latin typeface="+mj-lt"/>
              <a:cs typeface="Times New Roman" pitchFamily="18" charset="0"/>
            </a:endParaRPr>
          </a:p>
          <a:p>
            <a:pPr algn="just" fontAlgn="base">
              <a:spcBef>
                <a:spcPct val="0"/>
              </a:spcBef>
              <a:spcAft>
                <a:spcPct val="0"/>
              </a:spcAft>
              <a:tabLst>
                <a:tab pos="450850" algn="l"/>
              </a:tabLst>
            </a:pPr>
            <a:r>
              <a:rPr lang="en-US" altLang="en-US" sz="2000" dirty="0" smtClean="0">
                <a:solidFill>
                  <a:schemeClr val="accent1">
                    <a:lumMod val="50000"/>
                  </a:schemeClr>
                </a:solidFill>
                <a:latin typeface="+mj-lt"/>
                <a:cs typeface="Times New Roman" pitchFamily="18" charset="0"/>
              </a:rPr>
              <a:t>Harmonization and simplification process among transposition decrees of EU Directives concerning noise and air pollution; definition of a proposal of a common method for NLEZ, as a proposal to be adopted by a national decree. </a:t>
            </a:r>
          </a:p>
        </p:txBody>
      </p:sp>
      <p:sp>
        <p:nvSpPr>
          <p:cNvPr id="13" name="Rettangolo 12"/>
          <p:cNvSpPr/>
          <p:nvPr/>
        </p:nvSpPr>
        <p:spPr>
          <a:xfrm>
            <a:off x="971600" y="3789040"/>
            <a:ext cx="7704856" cy="1938992"/>
          </a:xfrm>
          <a:prstGeom prst="rect">
            <a:avLst/>
          </a:prstGeom>
        </p:spPr>
        <p:txBody>
          <a:bodyPr wrap="square">
            <a:spAutoFit/>
          </a:bodyPr>
          <a:lstStyle/>
          <a:p>
            <a:pPr algn="just" fontAlgn="base">
              <a:spcBef>
                <a:spcPct val="0"/>
              </a:spcBef>
              <a:spcAft>
                <a:spcPct val="0"/>
              </a:spcAft>
              <a:tabLst>
                <a:tab pos="450850" algn="l"/>
              </a:tabLst>
            </a:pPr>
            <a:r>
              <a:rPr lang="en-US" altLang="en-US" sz="2000" b="1" i="1" u="sng" dirty="0" smtClean="0">
                <a:solidFill>
                  <a:schemeClr val="accent1">
                    <a:lumMod val="50000"/>
                  </a:schemeClr>
                </a:solidFill>
                <a:latin typeface="+mj-lt"/>
                <a:cs typeface="Times New Roman" pitchFamily="18" charset="0"/>
              </a:rPr>
              <a:t>Local Level</a:t>
            </a:r>
          </a:p>
          <a:p>
            <a:pPr algn="just" fontAlgn="base">
              <a:spcBef>
                <a:spcPct val="0"/>
              </a:spcBef>
              <a:spcAft>
                <a:spcPct val="0"/>
              </a:spcAft>
              <a:tabLst>
                <a:tab pos="450850" algn="l"/>
              </a:tabLst>
            </a:pPr>
            <a:endParaRPr lang="en-US" altLang="en-US" sz="2000" b="1" dirty="0" smtClean="0">
              <a:solidFill>
                <a:schemeClr val="accent1">
                  <a:lumMod val="50000"/>
                </a:schemeClr>
              </a:solidFill>
              <a:latin typeface="+mj-lt"/>
              <a:cs typeface="Times New Roman" pitchFamily="18" charset="0"/>
            </a:endParaRPr>
          </a:p>
          <a:p>
            <a:pPr algn="just" fontAlgn="base">
              <a:spcBef>
                <a:spcPct val="0"/>
              </a:spcBef>
              <a:spcAft>
                <a:spcPct val="0"/>
              </a:spcAft>
              <a:tabLst>
                <a:tab pos="450850" algn="l"/>
              </a:tabLst>
            </a:pPr>
            <a:r>
              <a:rPr lang="en-US" altLang="en-US" sz="2000" dirty="0" smtClean="0">
                <a:solidFill>
                  <a:schemeClr val="accent1">
                    <a:lumMod val="50000"/>
                  </a:schemeClr>
                </a:solidFill>
                <a:latin typeface="+mj-lt"/>
                <a:cs typeface="Times New Roman" pitchFamily="18" charset="0"/>
              </a:rPr>
              <a:t>Availability of a common procedure for  Noise LEZ able to make the cities more sustainable; more knowledge about impacts and benefits due to NLEZ introduction; implementation of EU Directives at local level; enforcement of the dialogue between public institutions and citizens.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2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srcRect/>
          <a:stretch>
            <a:fillRect/>
          </a:stretch>
        </a:blipFill>
        <a:effectLst/>
      </p:bgPr>
    </p:bg>
    <p:spTree>
      <p:nvGrpSpPr>
        <p:cNvPr id="1" name=""/>
        <p:cNvGrpSpPr/>
        <p:nvPr/>
      </p:nvGrpSpPr>
      <p:grpSpPr>
        <a:xfrm>
          <a:off x="0" y="0"/>
          <a:ext cx="0" cy="0"/>
          <a:chOff x="0" y="0"/>
          <a:chExt cx="0" cy="0"/>
        </a:xfrm>
      </p:grpSpPr>
      <p:sp>
        <p:nvSpPr>
          <p:cNvPr id="4" name="CasellaDiTesto 3"/>
          <p:cNvSpPr txBox="1"/>
          <p:nvPr/>
        </p:nvSpPr>
        <p:spPr>
          <a:xfrm>
            <a:off x="8593504" y="6316823"/>
            <a:ext cx="412357" cy="369332"/>
          </a:xfrm>
          <a:prstGeom prst="rect">
            <a:avLst/>
          </a:prstGeom>
          <a:noFill/>
        </p:spPr>
        <p:txBody>
          <a:bodyPr wrap="square" rtlCol="0">
            <a:spAutoFit/>
          </a:bodyPr>
          <a:lstStyle/>
          <a:p>
            <a:pPr defTabSz="457200"/>
            <a:r>
              <a:rPr lang="it-IT" dirty="0" smtClean="0">
                <a:solidFill>
                  <a:prstClr val="black"/>
                </a:solidFill>
              </a:rPr>
              <a:t>1</a:t>
            </a:r>
            <a:endParaRPr lang="it-IT" dirty="0">
              <a:solidFill>
                <a:prstClr val="black"/>
              </a:solidFill>
            </a:endParaRPr>
          </a:p>
        </p:txBody>
      </p:sp>
      <p:sp>
        <p:nvSpPr>
          <p:cNvPr id="6" name="CasellaDiTesto 5"/>
          <p:cNvSpPr txBox="1"/>
          <p:nvPr/>
        </p:nvSpPr>
        <p:spPr>
          <a:xfrm>
            <a:off x="1043608" y="620688"/>
            <a:ext cx="8717211" cy="830997"/>
          </a:xfrm>
          <a:prstGeom prst="rect">
            <a:avLst/>
          </a:prstGeom>
          <a:noFill/>
        </p:spPr>
        <p:txBody>
          <a:bodyPr wrap="square" rtlCol="0">
            <a:spAutoFit/>
          </a:bodyPr>
          <a:lstStyle/>
          <a:p>
            <a:pPr defTabSz="457200"/>
            <a:r>
              <a:rPr lang="en-US" altLang="it-IT" sz="2000" b="1" dirty="0" smtClean="0">
                <a:solidFill>
                  <a:prstClr val="white"/>
                </a:solidFill>
                <a:latin typeface="Aero Matics Regular"/>
                <a:cs typeface="Aero Matics Regular"/>
              </a:rPr>
              <a:t>THE PROJECT</a:t>
            </a:r>
            <a:r>
              <a:rPr lang="en-US" altLang="it-IT" sz="2400" b="1" dirty="0" smtClean="0">
                <a:solidFill>
                  <a:schemeClr val="accent1">
                    <a:lumMod val="50000"/>
                  </a:schemeClr>
                </a:solidFill>
                <a:latin typeface="Times New Roman" pitchFamily="18" charset="0"/>
                <a:cs typeface="Times New Roman" pitchFamily="18" charset="0"/>
              </a:rPr>
              <a:t> </a:t>
            </a:r>
          </a:p>
          <a:p>
            <a:pPr defTabSz="457200"/>
            <a:endParaRPr lang="it-IT" sz="2400" dirty="0">
              <a:solidFill>
                <a:prstClr val="white"/>
              </a:solidFill>
              <a:latin typeface="Aero Matics Regular"/>
              <a:cs typeface="Aero Matics Regular"/>
            </a:endParaRPr>
          </a:p>
        </p:txBody>
      </p:sp>
      <p:pic>
        <p:nvPicPr>
          <p:cNvPr id="1026"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6640" y="1916831"/>
            <a:ext cx="9058903" cy="27859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40825070"/>
      </p:ext>
    </p:extLst>
  </p:cSld>
  <p:clrMapOvr>
    <a:masterClrMapping/>
  </p:clrMapOvr>
</p:sld>
</file>

<file path=ppt/theme/theme1.xml><?xml version="1.0" encoding="utf-8"?>
<a:theme xmlns:a="http://schemas.openxmlformats.org/drawingml/2006/main" name="3_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1_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1951</TotalTime>
  <Words>3756</Words>
  <Application>Microsoft Office PowerPoint</Application>
  <PresentationFormat>Presentazione su schermo (4:3)</PresentationFormat>
  <Paragraphs>304</Paragraphs>
  <Slides>22</Slides>
  <Notes>18</Notes>
  <HiddenSlides>0</HiddenSlides>
  <MMClips>0</MMClips>
  <ScaleCrop>false</ScaleCrop>
  <HeadingPairs>
    <vt:vector size="4" baseType="variant">
      <vt:variant>
        <vt:lpstr>Tema</vt:lpstr>
      </vt:variant>
      <vt:variant>
        <vt:i4>2</vt:i4>
      </vt:variant>
      <vt:variant>
        <vt:lpstr>Titoli diapositive</vt:lpstr>
      </vt:variant>
      <vt:variant>
        <vt:i4>22</vt:i4>
      </vt:variant>
    </vt:vector>
  </HeadingPairs>
  <TitlesOfParts>
    <vt:vector size="24" baseType="lpstr">
      <vt:lpstr>3_Tema di Office</vt:lpstr>
      <vt:lpstr>1_Tema di Office</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vector>
  </TitlesOfParts>
  <Company>Hewlett-Packard Company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rosalba.silvaggio</dc:creator>
  <cp:lastModifiedBy>raffaella</cp:lastModifiedBy>
  <cp:revision>211</cp:revision>
  <cp:lastPrinted>2017-06-17T12:37:09Z</cp:lastPrinted>
  <dcterms:created xsi:type="dcterms:W3CDTF">2017-02-13T17:42:34Z</dcterms:created>
  <dcterms:modified xsi:type="dcterms:W3CDTF">2017-07-14T13:51:34Z</dcterms:modified>
</cp:coreProperties>
</file>